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77" r:id="rId2"/>
    <p:sldId id="278" r:id="rId3"/>
    <p:sldId id="400" r:id="rId4"/>
    <p:sldId id="401" r:id="rId5"/>
    <p:sldId id="433" r:id="rId6"/>
    <p:sldId id="434" r:id="rId7"/>
    <p:sldId id="435" r:id="rId8"/>
    <p:sldId id="438" r:id="rId9"/>
    <p:sldId id="447" r:id="rId10"/>
    <p:sldId id="448" r:id="rId11"/>
    <p:sldId id="439" r:id="rId12"/>
    <p:sldId id="440" r:id="rId13"/>
    <p:sldId id="441" r:id="rId14"/>
    <p:sldId id="436" r:id="rId15"/>
    <p:sldId id="437" r:id="rId16"/>
    <p:sldId id="432" r:id="rId17"/>
    <p:sldId id="402" r:id="rId18"/>
    <p:sldId id="449" r:id="rId19"/>
    <p:sldId id="450" r:id="rId20"/>
    <p:sldId id="403" r:id="rId21"/>
    <p:sldId id="404" r:id="rId22"/>
    <p:sldId id="405" r:id="rId23"/>
    <p:sldId id="406" r:id="rId24"/>
    <p:sldId id="407" r:id="rId25"/>
    <p:sldId id="408" r:id="rId26"/>
    <p:sldId id="409" r:id="rId27"/>
    <p:sldId id="410" r:id="rId28"/>
    <p:sldId id="411" r:id="rId29"/>
    <p:sldId id="412" r:id="rId30"/>
    <p:sldId id="413" r:id="rId31"/>
    <p:sldId id="414" r:id="rId32"/>
    <p:sldId id="415" r:id="rId33"/>
    <p:sldId id="416" r:id="rId34"/>
    <p:sldId id="442" r:id="rId35"/>
    <p:sldId id="443" r:id="rId36"/>
    <p:sldId id="451" r:id="rId37"/>
    <p:sldId id="444" r:id="rId38"/>
    <p:sldId id="445" r:id="rId39"/>
    <p:sldId id="44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53" r:id="rId56"/>
    <p:sldId id="454" r:id="rId57"/>
    <p:sldId id="455" r:id="rId58"/>
    <p:sldId id="456" r:id="rId59"/>
    <p:sldId id="457" r:id="rId60"/>
    <p:sldId id="458" r:id="rId61"/>
    <p:sldId id="459" r:id="rId62"/>
    <p:sldId id="460" r:id="rId63"/>
    <p:sldId id="461" r:id="rId64"/>
    <p:sldId id="462" r:id="rId65"/>
    <p:sldId id="463" r:id="rId66"/>
    <p:sldId id="464" r:id="rId67"/>
    <p:sldId id="399" r:id="rId68"/>
    <p:sldId id="465" r:id="rId69"/>
    <p:sldId id="466" r:id="rId70"/>
    <p:sldId id="467" r:id="rId71"/>
    <p:sldId id="468" r:id="rId72"/>
    <p:sldId id="469" r:id="rId73"/>
    <p:sldId id="470" r:id="rId74"/>
    <p:sldId id="471" r:id="rId75"/>
    <p:sldId id="472" r:id="rId76"/>
    <p:sldId id="473" r:id="rId77"/>
    <p:sldId id="474" r:id="rId78"/>
    <p:sldId id="475" r:id="rId79"/>
    <p:sldId id="476" r:id="rId80"/>
    <p:sldId id="477" r:id="rId81"/>
    <p:sldId id="452" r:id="rId82"/>
    <p:sldId id="398" r:id="rId83"/>
    <p:sldId id="39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0" id="{EB7FBF3C-1E8A-4CE7-AD04-D651F866FD19}">
          <p14:sldIdLst>
            <p14:sldId id="277"/>
          </p14:sldIdLst>
        </p14:section>
        <p14:section name="Section-1" id="{0574B59B-4B97-4F0C-8173-C864910140F8}">
          <p14:sldIdLst>
            <p14:sldId id="278"/>
            <p14:sldId id="400"/>
            <p14:sldId id="401"/>
            <p14:sldId id="433"/>
            <p14:sldId id="434"/>
            <p14:sldId id="435"/>
            <p14:sldId id="438"/>
            <p14:sldId id="447"/>
            <p14:sldId id="448"/>
            <p14:sldId id="439"/>
            <p14:sldId id="440"/>
            <p14:sldId id="441"/>
            <p14:sldId id="436"/>
            <p14:sldId id="437"/>
            <p14:sldId id="432"/>
            <p14:sldId id="402"/>
            <p14:sldId id="449"/>
            <p14:sldId id="450"/>
            <p14:sldId id="403"/>
            <p14:sldId id="404"/>
            <p14:sldId id="405"/>
            <p14:sldId id="406"/>
            <p14:sldId id="407"/>
            <p14:sldId id="408"/>
            <p14:sldId id="409"/>
            <p14:sldId id="410"/>
            <p14:sldId id="411"/>
            <p14:sldId id="412"/>
            <p14:sldId id="413"/>
            <p14:sldId id="414"/>
            <p14:sldId id="415"/>
            <p14:sldId id="416"/>
            <p14:sldId id="442"/>
            <p14:sldId id="443"/>
            <p14:sldId id="451"/>
            <p14:sldId id="444"/>
            <p14:sldId id="445"/>
            <p14:sldId id="446"/>
            <p14:sldId id="417"/>
            <p14:sldId id="418"/>
            <p14:sldId id="419"/>
            <p14:sldId id="420"/>
            <p14:sldId id="421"/>
            <p14:sldId id="422"/>
            <p14:sldId id="423"/>
            <p14:sldId id="424"/>
            <p14:sldId id="425"/>
            <p14:sldId id="426"/>
            <p14:sldId id="427"/>
            <p14:sldId id="428"/>
            <p14:sldId id="429"/>
            <p14:sldId id="430"/>
            <p14:sldId id="431"/>
            <p14:sldId id="453"/>
            <p14:sldId id="454"/>
            <p14:sldId id="455"/>
            <p14:sldId id="456"/>
            <p14:sldId id="457"/>
            <p14:sldId id="458"/>
            <p14:sldId id="459"/>
            <p14:sldId id="460"/>
            <p14:sldId id="461"/>
            <p14:sldId id="462"/>
            <p14:sldId id="463"/>
            <p14:sldId id="464"/>
            <p14:sldId id="399"/>
            <p14:sldId id="465"/>
            <p14:sldId id="466"/>
            <p14:sldId id="467"/>
            <p14:sldId id="468"/>
            <p14:sldId id="469"/>
            <p14:sldId id="470"/>
            <p14:sldId id="471"/>
            <p14:sldId id="472"/>
            <p14:sldId id="473"/>
            <p14:sldId id="474"/>
            <p14:sldId id="475"/>
            <p14:sldId id="476"/>
            <p14:sldId id="477"/>
          </p14:sldIdLst>
        </p14:section>
        <p14:section name="GIS Data Management" id="{09113661-DDF3-4987-89C3-37905CB0F59E}">
          <p14:sldIdLst/>
        </p14:section>
        <p14:section name="Coordinate systems and projections" id="{89E97482-F98A-4B58-B98C-D8E227D3D2A7}">
          <p14:sldIdLst>
            <p14:sldId id="452"/>
          </p14:sldIdLst>
        </p14:section>
        <p14:section name="Section-7" id="{1067FF60-CFCE-456C-A029-1FC1A5EAAEDE}">
          <p14:sldIdLst>
            <p14:sldId id="398"/>
            <p14:sldId id="397"/>
          </p14:sldIdLst>
        </p14:section>
      </p14:sectionLst>
    </p:ext>
    <p:ext uri="{EFAFB233-063F-42B5-8137-9DF3F51BA10A}">
      <p15:sldGuideLst xmlns:p15="http://schemas.microsoft.com/office/powerpoint/2012/main">
        <p15:guide id="1" orient="horz" pos="209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00"/>
    <a:srgbClr val="5E6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70" d="100"/>
          <a:sy n="70" d="100"/>
        </p:scale>
        <p:origin x="618" y="54"/>
      </p:cViewPr>
      <p:guideLst>
        <p:guide orient="horz" pos="2092"/>
        <p:guide pos="3839"/>
      </p:guideLst>
    </p:cSldViewPr>
  </p:slideViewPr>
  <p:notesTextViewPr>
    <p:cViewPr>
      <p:scale>
        <a:sx n="1" d="1"/>
        <a:sy n="1" d="1"/>
      </p:scale>
      <p:origin x="0" y="0"/>
    </p:cViewPr>
  </p:notesTextViewPr>
  <p:sorterViewPr>
    <p:cViewPr>
      <p:scale>
        <a:sx n="100" d="100"/>
        <a:sy n="100" d="100"/>
      </p:scale>
      <p:origin x="0" y="-136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664059" y="0"/>
            <a:ext cx="461356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ntroducing Machine Learning for Spatial Data Analy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733" y="0"/>
            <a:ext cx="776779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7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7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tags" Target="../tags/tag78.xml"/></Relationships>
</file>

<file path=ppt/slides/_rels/slide82.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28.png"/><Relationship Id="rId4"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4" name="Title 3"/>
          <p:cNvSpPr>
            <a:spLocks noGrp="1"/>
          </p:cNvSpPr>
          <p:nvPr>
            <p:ph type="ctrTitle"/>
          </p:nvPr>
        </p:nvSpPr>
        <p:spPr>
          <a:xfrm>
            <a:off x="5090614" y="491486"/>
            <a:ext cx="6259773" cy="2087941"/>
          </a:xfrm>
        </p:spPr>
        <p:txBody>
          <a:bodyPr>
            <a:normAutofit fontScale="90000"/>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a:t>
            </a:r>
            <a: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sym typeface="+mn-ea"/>
              </a:rPr>
              <a:t>Learning </a:t>
            </a:r>
            <a: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rPr>
              <a:t/>
            </a:r>
            <a:br>
              <a:rPr lang="en-US" altLang="ko-KR" b="1" dirty="0" smtClean="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5015" y="2014538"/>
            <a:ext cx="4663620" cy="1655762"/>
          </a:xfrm>
        </p:spPr>
        <p:txBody>
          <a:bodyPr/>
          <a:lstStyle/>
          <a:p>
            <a:r>
              <a:rPr lang="en-US" altLang="ko-KR" b="1" i="1" dirty="0">
                <a:solidFill>
                  <a:schemeClr val="bg1"/>
                </a:solidFill>
                <a:latin typeface="Calibri" panose="020F0502020204030204" charset="0"/>
                <a:ea typeface="Malgun Gothic" panose="020B0503020000020004" pitchFamily="50" charset="-127"/>
                <a:cs typeface="Calibri" panose="020F0502020204030204" charset="0"/>
                <a:sym typeface="+mn-ea"/>
              </a:rPr>
              <a:t>Introduction to Spatial Data and Machine Learning</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9148" y="3429000"/>
            <a:ext cx="4650105" cy="1291590"/>
          </a:xfrm>
          <a:prstGeom prst="rect">
            <a:avLst/>
          </a:prstGeom>
          <a:noFill/>
        </p:spPr>
        <p:txBody>
          <a:bodyPr wrap="square" rtlCol="0" anchor="t">
            <a:spAutoFit/>
          </a:bodyPr>
          <a:lstStyle/>
          <a:p>
            <a:pPr algn="ct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2000"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Important Attributes of Raster Data</a:t>
            </a:r>
            <a:endParaRPr lang="en-IN"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26433" y="1585862"/>
            <a:ext cx="4644188" cy="4297580"/>
          </a:xfrm>
          <a:prstGeom prst="rect">
            <a:avLst/>
          </a:prstGeom>
        </p:spPr>
        <p:txBody>
          <a:bodyPr vert="horz" wrap="square" lIns="0" tIns="12700" rIns="0" bIns="0" rtlCol="0">
            <a:noAutofit/>
          </a:bodyPr>
          <a:lstStyle/>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Resolution</a:t>
            </a:r>
            <a:endParaRPr lang="en-US" altLang="en-US" sz="2400" b="1"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A resolution of a raster represents the area on the ground that each pixel of the raster covers. The image below illustrates the effect of changes in resolution.</a:t>
            </a:r>
          </a:p>
        </p:txBody>
      </p:sp>
      <p:pic>
        <p:nvPicPr>
          <p:cNvPr id="2" name="Picture 1"/>
          <p:cNvPicPr>
            <a:picLocks noChangeAspect="1"/>
          </p:cNvPicPr>
          <p:nvPr/>
        </p:nvPicPr>
        <p:blipFill>
          <a:blip r:embed="rId3"/>
          <a:stretch>
            <a:fillRect/>
          </a:stretch>
        </p:blipFill>
        <p:spPr>
          <a:xfrm>
            <a:off x="3066916" y="1396599"/>
            <a:ext cx="8875931" cy="3029651"/>
          </a:xfrm>
          <a:prstGeom prst="rect">
            <a:avLst/>
          </a:prstGeom>
        </p:spPr>
      </p:pic>
    </p:spTree>
    <p:extLst>
      <p:ext uri="{BB962C8B-B14F-4D97-AF65-F5344CB8AC3E}">
        <p14:creationId xmlns:p14="http://schemas.microsoft.com/office/powerpoint/2010/main" val="4114893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Types of raster data</a:t>
            </a:r>
          </a:p>
        </p:txBody>
      </p:sp>
      <p:sp>
        <p:nvSpPr>
          <p:cNvPr id="10" name="object 9"/>
          <p:cNvSpPr txBox="1"/>
          <p:nvPr>
            <p:custDataLst>
              <p:tags r:id="rId1"/>
            </p:custDataLst>
          </p:nvPr>
        </p:nvSpPr>
        <p:spPr>
          <a:xfrm>
            <a:off x="926433" y="1585862"/>
            <a:ext cx="10475816" cy="4297580"/>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Elevation models (DEM, DTM): </a:t>
            </a:r>
            <a:r>
              <a:rPr lang="en-US" altLang="en-US" sz="2400" kern="0" noProof="1">
                <a:latin typeface="DejaVu Sans"/>
                <a:ea typeface="Arial" panose="020B0604020202020204" pitchFamily="34" charset="0"/>
                <a:cs typeface="DejaVu Sans"/>
              </a:rPr>
              <a:t>Raster data </a:t>
            </a:r>
            <a:r>
              <a:rPr lang="en-US" altLang="en-US" sz="2400" b="1" kern="0" noProof="1">
                <a:latin typeface="DejaVu Sans"/>
                <a:ea typeface="Arial" panose="020B0604020202020204" pitchFamily="34" charset="0"/>
                <a:cs typeface="DejaVu Sans"/>
              </a:rPr>
              <a:t>representing elevation values </a:t>
            </a:r>
            <a:r>
              <a:rPr lang="en-US" altLang="en-US" sz="2400" kern="0" noProof="1">
                <a:latin typeface="DejaVu Sans"/>
                <a:ea typeface="Arial" panose="020B0604020202020204" pitchFamily="34" charset="0"/>
                <a:cs typeface="DejaVu Sans"/>
              </a:rPr>
              <a:t>across a terrain surface. Digital Elevation Models (DEM) and Digital Terrain Models (DTM) are examples used for </a:t>
            </a:r>
            <a:r>
              <a:rPr lang="en-US" altLang="en-US" sz="2400" b="1" kern="0" noProof="1">
                <a:latin typeface="DejaVu Sans"/>
                <a:ea typeface="Arial" panose="020B0604020202020204" pitchFamily="34" charset="0"/>
                <a:cs typeface="DejaVu Sans"/>
              </a:rPr>
              <a:t>terrain analysis, flood modeling, and viewshed analysis.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a:t>
            </a: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Orthophotos (Orthomosaics): High-resolution</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georeferenced raster images </a:t>
            </a:r>
            <a:r>
              <a:rPr lang="en-US" altLang="en-US" sz="2400" kern="0" noProof="1">
                <a:latin typeface="DejaVu Sans"/>
                <a:ea typeface="Arial" panose="020B0604020202020204" pitchFamily="34" charset="0"/>
                <a:cs typeface="DejaVu Sans"/>
              </a:rPr>
              <a:t>created by </a:t>
            </a:r>
            <a:r>
              <a:rPr lang="en-US" altLang="en-US" sz="2400" b="1" kern="0" noProof="1">
                <a:latin typeface="DejaVu Sans"/>
                <a:ea typeface="Arial" panose="020B0604020202020204" pitchFamily="34" charset="0"/>
                <a:cs typeface="DejaVu Sans"/>
              </a:rPr>
              <a:t>stitching together aerial photographs</a:t>
            </a:r>
            <a:r>
              <a:rPr lang="en-US" altLang="en-US" sz="2400" kern="0" noProof="1">
                <a:latin typeface="DejaVu Sans"/>
                <a:ea typeface="Arial" panose="020B0604020202020204" pitchFamily="34" charset="0"/>
                <a:cs typeface="DejaVu Sans"/>
              </a:rPr>
              <a:t>. Orthomosaics are corrected for distortions caused by terrain relief and camera perspective, used for </a:t>
            </a:r>
            <a:r>
              <a:rPr lang="en-US" altLang="en-US" sz="2400" b="1" kern="0" noProof="1">
                <a:latin typeface="DejaVu Sans"/>
                <a:ea typeface="Arial" panose="020B0604020202020204" pitchFamily="34" charset="0"/>
                <a:cs typeface="DejaVu Sans"/>
              </a:rPr>
              <a:t>accurate mapping, land use planning, and environmental monitoring</a:t>
            </a:r>
            <a:r>
              <a:rPr lang="en-US" altLang="en-US" sz="2400" kern="0" noProof="1">
                <a:latin typeface="DejaVu Sans"/>
                <a:ea typeface="Arial" panose="020B0604020202020204" pitchFamily="34" charset="0"/>
                <a:cs typeface="DejaVu Sans"/>
              </a:rPr>
              <a:t>.</a:t>
            </a:r>
          </a:p>
        </p:txBody>
      </p:sp>
    </p:spTree>
    <p:extLst>
      <p:ext uri="{BB962C8B-B14F-4D97-AF65-F5344CB8AC3E}">
        <p14:creationId xmlns:p14="http://schemas.microsoft.com/office/powerpoint/2010/main" val="104446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Types of raster data</a:t>
            </a:r>
          </a:p>
        </p:txBody>
      </p:sp>
      <p:sp>
        <p:nvSpPr>
          <p:cNvPr id="10" name="object 9"/>
          <p:cNvSpPr txBox="1"/>
          <p:nvPr>
            <p:custDataLst>
              <p:tags r:id="rId1"/>
            </p:custDataLst>
          </p:nvPr>
        </p:nvSpPr>
        <p:spPr>
          <a:xfrm>
            <a:off x="926433" y="1585862"/>
            <a:ext cx="10475816" cy="4297580"/>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Satel</a:t>
            </a:r>
            <a:r>
              <a:rPr lang="en-US" altLang="en-US" sz="2400" b="1" kern="0" noProof="1">
                <a:latin typeface="DejaVu Sans"/>
                <a:ea typeface="Arial" panose="020B0604020202020204" pitchFamily="34" charset="0"/>
                <a:cs typeface="DejaVu Sans"/>
              </a:rPr>
              <a:t>lite imagery: </a:t>
            </a:r>
            <a:r>
              <a:rPr lang="en-US" altLang="en-US" sz="2400" kern="0" noProof="1">
                <a:latin typeface="DejaVu Sans"/>
                <a:ea typeface="Arial" panose="020B0604020202020204" pitchFamily="34" charset="0"/>
                <a:cs typeface="DejaVu Sans"/>
              </a:rPr>
              <a:t>Raster data captured by satellites, providing </a:t>
            </a:r>
            <a:r>
              <a:rPr lang="en-US" altLang="en-US" sz="2400" b="1" kern="0" noProof="1">
                <a:latin typeface="DejaVu Sans"/>
                <a:ea typeface="Arial" panose="020B0604020202020204" pitchFamily="34" charset="0"/>
                <a:cs typeface="DejaVu Sans"/>
              </a:rPr>
              <a:t>visual representations of the Earth's surface</a:t>
            </a:r>
            <a:r>
              <a:rPr lang="en-US" altLang="en-US" sz="2400" kern="0" noProof="1">
                <a:latin typeface="DejaVu Sans"/>
                <a:ea typeface="Arial" panose="020B0604020202020204" pitchFamily="34" charset="0"/>
                <a:cs typeface="DejaVu Sans"/>
              </a:rPr>
              <a:t>. Used for </a:t>
            </a:r>
            <a:r>
              <a:rPr lang="en-US" altLang="en-US" sz="2400" b="1" kern="0" noProof="1">
                <a:latin typeface="DejaVu Sans"/>
                <a:ea typeface="Arial" panose="020B0604020202020204" pitchFamily="34" charset="0"/>
                <a:cs typeface="DejaVu Sans"/>
              </a:rPr>
              <a:t>monitoring land cover changes, agricultural assessments, and urban planning.</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‍Land </a:t>
            </a:r>
            <a:r>
              <a:rPr lang="en-US" altLang="en-US" sz="2400" b="1" kern="0" noProof="1">
                <a:latin typeface="DejaVu Sans"/>
                <a:ea typeface="Arial" panose="020B0604020202020204" pitchFamily="34" charset="0"/>
                <a:cs typeface="DejaVu Sans"/>
              </a:rPr>
              <a:t>cover and land use maps: </a:t>
            </a:r>
            <a:r>
              <a:rPr lang="en-US" altLang="en-US" sz="2400" kern="0" noProof="1">
                <a:latin typeface="DejaVu Sans"/>
                <a:ea typeface="Arial" panose="020B0604020202020204" pitchFamily="34" charset="0"/>
                <a:cs typeface="DejaVu Sans"/>
              </a:rPr>
              <a:t>Raster datasets categorizing </a:t>
            </a:r>
            <a:r>
              <a:rPr lang="en-US" altLang="en-US" sz="2400" b="1" kern="0" noProof="1">
                <a:latin typeface="DejaVu Sans"/>
                <a:ea typeface="Arial" panose="020B0604020202020204" pitchFamily="34" charset="0"/>
                <a:cs typeface="DejaVu Sans"/>
              </a:rPr>
              <a:t>types of land cover (e.g., forest, urban, water) or land use (e.g., residential, commercial, agricultural).</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Climate and weather data</a:t>
            </a:r>
            <a:r>
              <a:rPr lang="en-US" altLang="en-US" sz="2400" kern="0" noProof="1">
                <a:latin typeface="DejaVu Sans"/>
                <a:ea typeface="Arial" panose="020B0604020202020204" pitchFamily="34" charset="0"/>
                <a:cs typeface="DejaVu Sans"/>
              </a:rPr>
              <a:t>: Raster datasets capturing </a:t>
            </a:r>
            <a:r>
              <a:rPr lang="en-US" altLang="en-US" sz="2400" b="1" kern="0" noProof="1">
                <a:latin typeface="DejaVu Sans"/>
                <a:ea typeface="Arial" panose="020B0604020202020204" pitchFamily="34" charset="0"/>
                <a:cs typeface="DejaVu Sans"/>
              </a:rPr>
              <a:t>meteorological variables such as temperature, precipitation, and humidity</a:t>
            </a:r>
            <a:r>
              <a:rPr lang="en-US" altLang="en-US" sz="2400" kern="0" noProof="1">
                <a:latin typeface="DejaVu Sans"/>
                <a:ea typeface="Arial" panose="020B0604020202020204" pitchFamily="34" charset="0"/>
                <a:cs typeface="DejaVu Sans"/>
              </a:rPr>
              <a:t>, used in climate modeling and environmental studies.</a:t>
            </a:r>
          </a:p>
        </p:txBody>
      </p:sp>
    </p:spTree>
    <p:extLst>
      <p:ext uri="{BB962C8B-B14F-4D97-AF65-F5344CB8AC3E}">
        <p14:creationId xmlns:p14="http://schemas.microsoft.com/office/powerpoint/2010/main" val="23166984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a:t>
            </a:r>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Formats</a:t>
            </a:r>
            <a:endParaRPr lang="en-IN"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26433" y="1585862"/>
            <a:ext cx="10475816" cy="4297580"/>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GeoTIFF (.tif) </a:t>
            </a:r>
            <a:r>
              <a:rPr lang="en-US" altLang="en-US" sz="2400" kern="0" noProof="1">
                <a:latin typeface="DejaVu Sans"/>
                <a:ea typeface="Arial" panose="020B0604020202020204" pitchFamily="34" charset="0"/>
                <a:cs typeface="DejaVu Sans"/>
              </a:rPr>
              <a:t>- A widely used format for </a:t>
            </a:r>
            <a:r>
              <a:rPr lang="en-US" altLang="en-US" sz="2400" b="1" kern="0" noProof="1">
                <a:latin typeface="DejaVu Sans"/>
                <a:ea typeface="Arial" panose="020B0604020202020204" pitchFamily="34" charset="0"/>
                <a:cs typeface="DejaVu Sans"/>
              </a:rPr>
              <a:t>georeferenced raster images</a:t>
            </a:r>
            <a:r>
              <a:rPr lang="en-US" altLang="en-US" sz="2400" kern="0" noProof="1">
                <a:latin typeface="DejaVu Sans"/>
                <a:ea typeface="Arial" panose="020B0604020202020204" pitchFamily="34" charset="0"/>
                <a:cs typeface="DejaVu Sans"/>
              </a:rPr>
              <a:t>, supporting</a:t>
            </a:r>
            <a:r>
              <a:rPr lang="en-US" altLang="en-US" sz="2400" b="1" kern="0" noProof="1">
                <a:latin typeface="DejaVu Sans"/>
                <a:ea typeface="Arial" panose="020B0604020202020204" pitchFamily="34" charset="0"/>
                <a:cs typeface="DejaVu Sans"/>
              </a:rPr>
              <a:t> both spatial data and metadata</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JPEG (.jpg) </a:t>
            </a:r>
            <a:r>
              <a:rPr lang="en-US" altLang="en-US" sz="2400" kern="0" noProof="1">
                <a:latin typeface="DejaVu Sans"/>
                <a:ea typeface="Arial" panose="020B0604020202020204" pitchFamily="34" charset="0"/>
                <a:cs typeface="DejaVu Sans"/>
              </a:rPr>
              <a:t>- Commonly used for </a:t>
            </a:r>
            <a:r>
              <a:rPr lang="en-US" altLang="en-US" sz="2400" b="1" kern="0" noProof="1">
                <a:latin typeface="DejaVu Sans"/>
                <a:ea typeface="Arial" panose="020B0604020202020204" pitchFamily="34" charset="0"/>
                <a:cs typeface="DejaVu Sans"/>
              </a:rPr>
              <a:t>compressed photographic images</a:t>
            </a:r>
            <a:r>
              <a:rPr lang="en-US" altLang="en-US" sz="2400" kern="0" noProof="1">
                <a:latin typeface="DejaVu Sans"/>
                <a:ea typeface="Arial" panose="020B0604020202020204" pitchFamily="34" charset="0"/>
                <a:cs typeface="DejaVu Sans"/>
              </a:rPr>
              <a:t>, though not typically used for GIS analysis due to lossy compression</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PNG (.png) </a:t>
            </a:r>
            <a:r>
              <a:rPr lang="en-US" altLang="en-US" sz="2400" kern="0" noProof="1">
                <a:latin typeface="DejaVu Sans"/>
                <a:ea typeface="Arial" panose="020B0604020202020204" pitchFamily="34" charset="0"/>
                <a:cs typeface="DejaVu Sans"/>
              </a:rPr>
              <a:t>- Another raster format that </a:t>
            </a:r>
            <a:r>
              <a:rPr lang="en-US" altLang="en-US" sz="2400" b="1" kern="0" noProof="1">
                <a:latin typeface="DejaVu Sans"/>
                <a:ea typeface="Arial" panose="020B0604020202020204" pitchFamily="34" charset="0"/>
                <a:cs typeface="DejaVu Sans"/>
              </a:rPr>
              <a:t>supports transparency and lossless compression</a:t>
            </a:r>
            <a:r>
              <a:rPr lang="en-US" altLang="en-US" sz="2400" kern="0" noProof="1">
                <a:latin typeface="DejaVu Sans"/>
                <a:ea typeface="Arial" panose="020B0604020202020204" pitchFamily="34" charset="0"/>
                <a:cs typeface="DejaVu Sans"/>
              </a:rPr>
              <a:t>, suitable for </a:t>
            </a:r>
            <a:r>
              <a:rPr lang="en-US" altLang="en-US" sz="2400" b="1" kern="0" noProof="1">
                <a:latin typeface="DejaVu Sans"/>
                <a:ea typeface="Arial" panose="020B0604020202020204" pitchFamily="34" charset="0"/>
                <a:cs typeface="DejaVu Sans"/>
              </a:rPr>
              <a:t>web-based mapping and GIS </a:t>
            </a:r>
            <a:r>
              <a:rPr lang="en-US" altLang="en-US" sz="2400" kern="0" noProof="1">
                <a:latin typeface="DejaVu Sans"/>
                <a:ea typeface="Arial" panose="020B0604020202020204" pitchFamily="34" charset="0"/>
                <a:cs typeface="DejaVu Sans"/>
              </a:rPr>
              <a:t>applications.</a:t>
            </a:r>
          </a:p>
        </p:txBody>
      </p:sp>
    </p:spTree>
    <p:extLst>
      <p:ext uri="{BB962C8B-B14F-4D97-AF65-F5344CB8AC3E}">
        <p14:creationId xmlns:p14="http://schemas.microsoft.com/office/powerpoint/2010/main" val="3665535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3" y="1585862"/>
            <a:ext cx="5098372" cy="3259094"/>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map above shows the contiguous United States with landcover as categorical data. Each color is a different landcover category. (Source: Homer, C.G., et al., 2015, Completion of the 2011 National Land Cover Database for the conterminous United States-Representing a decade of land cover change information. Photogrammetric Engineering and Remote Sensing, v. 81, no. 5, p. 345-354)</a:t>
            </a: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639" y="1749508"/>
            <a:ext cx="5524788" cy="4269155"/>
          </a:xfrm>
          <a:prstGeom prst="rect">
            <a:avLst/>
          </a:prstGeom>
        </p:spPr>
      </p:pic>
    </p:spTree>
    <p:extLst>
      <p:ext uri="{BB962C8B-B14F-4D97-AF65-F5344CB8AC3E}">
        <p14:creationId xmlns:p14="http://schemas.microsoft.com/office/powerpoint/2010/main" val="156539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3" y="1585862"/>
            <a:ext cx="5098372" cy="3259094"/>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map </a:t>
            </a:r>
            <a:r>
              <a:rPr lang="en-US" altLang="en-US" sz="2400" kern="0" noProof="1" smtClean="0">
                <a:latin typeface="DejaVu Sans"/>
                <a:ea typeface="Arial" panose="020B0604020202020204" pitchFamily="34" charset="0"/>
                <a:cs typeface="DejaVu Sans"/>
              </a:rPr>
              <a:t>right </a:t>
            </a:r>
            <a:r>
              <a:rPr lang="en-US" altLang="en-US" sz="2400" kern="0" noProof="1">
                <a:latin typeface="DejaVu Sans"/>
                <a:ea typeface="Arial" panose="020B0604020202020204" pitchFamily="34" charset="0"/>
                <a:cs typeface="DejaVu Sans"/>
              </a:rPr>
              <a:t>shows </a:t>
            </a:r>
            <a:r>
              <a:rPr lang="en-US" altLang="en-US" sz="2400" b="1" kern="0" noProof="1">
                <a:latin typeface="DejaVu Sans"/>
                <a:ea typeface="Arial" panose="020B0604020202020204" pitchFamily="34" charset="0"/>
                <a:cs typeface="DejaVu Sans"/>
              </a:rPr>
              <a:t>elevation </a:t>
            </a:r>
            <a:r>
              <a:rPr lang="en-US" altLang="en-US" sz="2400" kern="0" noProof="1">
                <a:latin typeface="DejaVu Sans"/>
                <a:ea typeface="Arial" panose="020B0604020202020204" pitchFamily="34" charset="0"/>
                <a:cs typeface="DejaVu Sans"/>
              </a:rPr>
              <a:t>data for the </a:t>
            </a:r>
            <a:r>
              <a:rPr lang="en-US" altLang="en-US" sz="2400" b="1" kern="0" noProof="1">
                <a:latin typeface="DejaVu Sans"/>
                <a:ea typeface="Arial" panose="020B0604020202020204" pitchFamily="34" charset="0"/>
                <a:cs typeface="DejaVu Sans"/>
              </a:rPr>
              <a:t>NEON Harvard Forest field </a:t>
            </a:r>
            <a:r>
              <a:rPr lang="en-US" altLang="en-US" sz="2400" kern="0" noProof="1">
                <a:latin typeface="DejaVu Sans"/>
                <a:ea typeface="Arial" panose="020B0604020202020204" pitchFamily="34" charset="0"/>
                <a:cs typeface="DejaVu Sans"/>
              </a:rPr>
              <a:t>site.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In </a:t>
            </a:r>
            <a:r>
              <a:rPr lang="en-US" altLang="en-US" sz="2400" kern="0" noProof="1">
                <a:latin typeface="DejaVu Sans"/>
                <a:ea typeface="Arial" panose="020B0604020202020204" pitchFamily="34" charset="0"/>
                <a:cs typeface="DejaVu Sans"/>
              </a:rPr>
              <a:t>this map, </a:t>
            </a:r>
            <a:r>
              <a:rPr lang="en-US" altLang="en-US" sz="2400" b="1" kern="0" noProof="1">
                <a:latin typeface="DejaVu Sans"/>
                <a:ea typeface="Arial" panose="020B0604020202020204" pitchFamily="34" charset="0"/>
                <a:cs typeface="DejaVu Sans"/>
              </a:rPr>
              <a:t>the elevation data </a:t>
            </a:r>
            <a:r>
              <a:rPr lang="en-US" altLang="en-US" sz="2400" kern="0" noProof="1">
                <a:latin typeface="DejaVu Sans"/>
                <a:ea typeface="Arial" panose="020B0604020202020204" pitchFamily="34" charset="0"/>
                <a:cs typeface="DejaVu Sans"/>
              </a:rPr>
              <a:t>(a continuous variable) </a:t>
            </a:r>
            <a:r>
              <a:rPr lang="en-US" altLang="en-US" sz="2400" b="1" kern="0" noProof="1">
                <a:latin typeface="DejaVu Sans"/>
                <a:ea typeface="Arial" panose="020B0604020202020204" pitchFamily="34" charset="0"/>
                <a:cs typeface="DejaVu Sans"/>
              </a:rPr>
              <a:t>has been divided up into categories to yield a categorical raster.</a:t>
            </a: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793172" y="1247065"/>
            <a:ext cx="4800600" cy="4800600"/>
          </a:xfrm>
          <a:prstGeom prst="rect">
            <a:avLst/>
          </a:prstGeom>
        </p:spPr>
      </p:pic>
    </p:spTree>
    <p:extLst>
      <p:ext uri="{BB962C8B-B14F-4D97-AF65-F5344CB8AC3E}">
        <p14:creationId xmlns:p14="http://schemas.microsoft.com/office/powerpoint/2010/main" val="2024531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Digital </a:t>
            </a:r>
            <a:r>
              <a:rPr lang="en-US" altLang="en-US" sz="2400" kern="0" noProof="1">
                <a:latin typeface="DejaVu Sans"/>
                <a:ea typeface="Arial" panose="020B0604020202020204" pitchFamily="34" charset="0"/>
                <a:cs typeface="DejaVu Sans"/>
              </a:rPr>
              <a:t>Photography is the best example of raster data type model, anyone who is familiar with digital photography can recognize the pixels as the smallest individual unit of an image, where each pixel value in the image corresponds to a particular color and the combination of these pixels will create an image</a:t>
            </a:r>
            <a:r>
              <a:rPr lang="en-US" altLang="en-US" sz="2400" kern="0" noProof="1" smtClean="0">
                <a:latin typeface="DejaVu Sans"/>
                <a:ea typeface="Arial" panose="020B0604020202020204" pitchFamily="34" charset="0"/>
                <a:cs typeface="DejaVu Sans"/>
              </a:rPr>
              <a:t>.</a:t>
            </a: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As of now, the </a:t>
            </a:r>
            <a:r>
              <a:rPr lang="en-US" altLang="en-US" sz="2400" b="1" kern="0" noProof="1">
                <a:latin typeface="DejaVu Sans"/>
                <a:ea typeface="Arial" panose="020B0604020202020204" pitchFamily="34" charset="0"/>
                <a:cs typeface="DejaVu Sans"/>
              </a:rPr>
              <a:t>best example of raster data </a:t>
            </a:r>
            <a:r>
              <a:rPr lang="en-US" altLang="en-US" sz="2400" kern="0" noProof="1">
                <a:latin typeface="DejaVu Sans"/>
                <a:ea typeface="Arial" panose="020B0604020202020204" pitchFamily="34" charset="0"/>
                <a:cs typeface="DejaVu Sans"/>
              </a:rPr>
              <a:t>that is commonly used is </a:t>
            </a:r>
            <a:r>
              <a:rPr lang="en-US" altLang="en-US" sz="2400" b="1" kern="0" noProof="1">
                <a:latin typeface="DejaVu Sans"/>
                <a:ea typeface="Arial" panose="020B0604020202020204" pitchFamily="34" charset="0"/>
                <a:cs typeface="DejaVu Sans"/>
              </a:rPr>
              <a:t>Aerial photos</a:t>
            </a:r>
            <a:r>
              <a:rPr lang="en-US" altLang="en-US" sz="2400" kern="0" noProof="1">
                <a:latin typeface="DejaVu Sans"/>
                <a:ea typeface="Arial" panose="020B0604020202020204" pitchFamily="34" charset="0"/>
                <a:cs typeface="DejaVu Sans"/>
              </a:rPr>
              <a:t>, with only one </a:t>
            </a:r>
            <a:r>
              <a:rPr lang="en-US" altLang="en-US" sz="2400" b="1" kern="0" noProof="1">
                <a:latin typeface="DejaVu Sans"/>
                <a:ea typeface="Arial" panose="020B0604020202020204" pitchFamily="34" charset="0"/>
                <a:cs typeface="DejaVu Sans"/>
              </a:rPr>
              <a:t>purpose</a:t>
            </a:r>
            <a:r>
              <a:rPr lang="en-US" altLang="en-US" sz="2400" kern="0" noProof="1">
                <a:latin typeface="DejaVu Sans"/>
                <a:ea typeface="Arial" panose="020B0604020202020204" pitchFamily="34" charset="0"/>
                <a:cs typeface="DejaVu Sans"/>
              </a:rPr>
              <a:t>, to </a:t>
            </a:r>
            <a:r>
              <a:rPr lang="en-US" altLang="en-US" sz="2400" b="1" kern="0" noProof="1">
                <a:latin typeface="DejaVu Sans"/>
                <a:ea typeface="Arial" panose="020B0604020202020204" pitchFamily="34" charset="0"/>
                <a:cs typeface="DejaVu Sans"/>
              </a:rPr>
              <a:t>display a detailed image on a map </a:t>
            </a:r>
            <a:r>
              <a:rPr lang="en-US" altLang="en-US" sz="2400" kern="0" noProof="1">
                <a:latin typeface="DejaVu Sans"/>
                <a:ea typeface="Arial" panose="020B0604020202020204" pitchFamily="34" charset="0"/>
                <a:cs typeface="DejaVu Sans"/>
              </a:rPr>
              <a:t>or for the purposes of digitization</a:t>
            </a:r>
            <a:r>
              <a:rPr lang="en-US" altLang="en-US" sz="2400" kern="0" noProof="1" smtClean="0">
                <a:latin typeface="DejaVu Sans"/>
                <a:ea typeface="Arial" panose="020B0604020202020204" pitchFamily="34" charset="0"/>
                <a:cs typeface="DejaVu Sans"/>
              </a:rPr>
              <a:t>.</a:t>
            </a: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323384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Raster </a:t>
            </a:r>
            <a:r>
              <a:rPr lang="en-US" altLang="en-US" sz="2400" b="1" kern="0" noProof="1">
                <a:latin typeface="DejaVu Sans"/>
                <a:ea typeface="Arial" panose="020B0604020202020204" pitchFamily="34" charset="0"/>
                <a:cs typeface="DejaVu Sans"/>
              </a:rPr>
              <a:t>data</a:t>
            </a:r>
            <a:r>
              <a:rPr lang="en-US" altLang="en-US" sz="2400" kern="0" noProof="1">
                <a:latin typeface="DejaVu Sans"/>
                <a:ea typeface="Arial" panose="020B0604020202020204" pitchFamily="34" charset="0"/>
                <a:cs typeface="DejaVu Sans"/>
              </a:rPr>
              <a:t> type consists of </a:t>
            </a:r>
            <a:r>
              <a:rPr lang="en-US" altLang="en-US" sz="2400" b="1" kern="0" noProof="1">
                <a:latin typeface="DejaVu Sans"/>
                <a:ea typeface="Arial" panose="020B0604020202020204" pitchFamily="34" charset="0"/>
                <a:cs typeface="DejaVu Sans"/>
              </a:rPr>
              <a:t>rows and columns of cells </a:t>
            </a:r>
            <a:r>
              <a:rPr lang="en-US" altLang="en-US" sz="2400" kern="0" noProof="1">
                <a:latin typeface="DejaVu Sans"/>
                <a:ea typeface="Arial" panose="020B0604020202020204" pitchFamily="34" charset="0"/>
                <a:cs typeface="DejaVu Sans"/>
              </a:rPr>
              <a:t>and these </a:t>
            </a:r>
            <a:r>
              <a:rPr lang="en-US" altLang="en-US" sz="2400" b="1" kern="0" noProof="1">
                <a:latin typeface="DejaVu Sans"/>
                <a:ea typeface="Arial" panose="020B0604020202020204" pitchFamily="34" charset="0"/>
                <a:cs typeface="DejaVu Sans"/>
              </a:rPr>
              <a:t>each cells stores a single value</a:t>
            </a:r>
            <a:r>
              <a:rPr lang="en-US" altLang="en-US" sz="2400" kern="0" noProof="1">
                <a:latin typeface="DejaVu Sans"/>
                <a:ea typeface="Arial" panose="020B0604020202020204" pitchFamily="34" charset="0"/>
                <a:cs typeface="DejaVu Sans"/>
              </a:rPr>
              <a:t>. Raster data can be images (raster images) with </a:t>
            </a:r>
            <a:r>
              <a:rPr lang="en-US" altLang="en-US" sz="2400" b="1" kern="0" noProof="1">
                <a:latin typeface="DejaVu Sans"/>
                <a:ea typeface="Arial" panose="020B0604020202020204" pitchFamily="34" charset="0"/>
                <a:cs typeface="DejaVu Sans"/>
              </a:rPr>
              <a:t>each pixel containing a color value</a:t>
            </a:r>
            <a:r>
              <a:rPr lang="en-US" altLang="en-US" sz="2400" kern="0" noProof="1">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In Raster, data is </a:t>
            </a:r>
            <a:r>
              <a:rPr lang="en-US" altLang="en-US" sz="2400" b="1" kern="0" noProof="1">
                <a:latin typeface="DejaVu Sans"/>
                <a:ea typeface="Arial" panose="020B0604020202020204" pitchFamily="34" charset="0"/>
                <a:cs typeface="DejaVu Sans"/>
              </a:rPr>
              <a:t>represented</a:t>
            </a:r>
            <a:r>
              <a:rPr lang="en-US" altLang="en-US" sz="2400" kern="0" noProof="1">
                <a:latin typeface="DejaVu Sans"/>
                <a:ea typeface="Arial" panose="020B0604020202020204" pitchFamily="34" charset="0"/>
                <a:cs typeface="DejaVu Sans"/>
              </a:rPr>
              <a:t> as a </a:t>
            </a:r>
            <a:r>
              <a:rPr lang="en-US" altLang="en-US" sz="2400" b="1" kern="0" noProof="1">
                <a:latin typeface="DejaVu Sans"/>
                <a:ea typeface="Arial" panose="020B0604020202020204" pitchFamily="34" charset="0"/>
                <a:cs typeface="DejaVu Sans"/>
              </a:rPr>
              <a:t>grid of (usually square) cells</a:t>
            </a:r>
            <a:r>
              <a:rPr lang="en-US" altLang="en-US" sz="2400" kern="0" noProof="1">
                <a:latin typeface="DejaVu Sans"/>
                <a:ea typeface="Arial" panose="020B0604020202020204" pitchFamily="34" charset="0"/>
                <a:cs typeface="DejaVu Sans"/>
              </a:rPr>
              <a:t>. Each cell of a raster, stores a single value and it can be extended by using raster bands to represent RGB (red, green, blue) colors.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143347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Multi-band Raster Data</a:t>
            </a:r>
          </a:p>
        </p:txBody>
      </p:sp>
      <p:sp>
        <p:nvSpPr>
          <p:cNvPr id="10" name="object 9"/>
          <p:cNvSpPr txBox="1"/>
          <p:nvPr>
            <p:custDataLst>
              <p:tags r:id="rId1"/>
            </p:custDataLst>
          </p:nvPr>
        </p:nvSpPr>
        <p:spPr>
          <a:xfrm>
            <a:off x="974883" y="1585861"/>
            <a:ext cx="4788244"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 raster can contain </a:t>
            </a:r>
            <a:r>
              <a:rPr lang="en-US" altLang="en-US" sz="2400" b="1" kern="0" noProof="1">
                <a:latin typeface="DejaVu Sans"/>
                <a:ea typeface="Arial" panose="020B0604020202020204" pitchFamily="34" charset="0"/>
                <a:cs typeface="DejaVu Sans"/>
              </a:rPr>
              <a:t>one or more bands.</a:t>
            </a:r>
            <a:r>
              <a:rPr lang="en-US" altLang="en-US" sz="2400" kern="0" noProof="1">
                <a:latin typeface="DejaVu Sans"/>
                <a:ea typeface="Arial" panose="020B0604020202020204" pitchFamily="34" charset="0"/>
                <a:cs typeface="DejaVu Sans"/>
              </a:rPr>
              <a:t> One type of multi-band raster dataset that is familiar to many of us is a color image. A </a:t>
            </a:r>
            <a:r>
              <a:rPr lang="en-US" altLang="en-US" sz="2400" b="1" kern="0" noProof="1">
                <a:latin typeface="DejaVu Sans"/>
                <a:ea typeface="Arial" panose="020B0604020202020204" pitchFamily="34" charset="0"/>
                <a:cs typeface="DejaVu Sans"/>
              </a:rPr>
              <a:t>basic color image </a:t>
            </a:r>
            <a:r>
              <a:rPr lang="en-US" altLang="en-US" sz="2400" kern="0" noProof="1">
                <a:latin typeface="DejaVu Sans"/>
                <a:ea typeface="Arial" panose="020B0604020202020204" pitchFamily="34" charset="0"/>
                <a:cs typeface="DejaVu Sans"/>
              </a:rPr>
              <a:t>consists of </a:t>
            </a:r>
            <a:r>
              <a:rPr lang="en-US" altLang="en-US" sz="2400" b="1" kern="0" noProof="1">
                <a:latin typeface="DejaVu Sans"/>
                <a:ea typeface="Arial" panose="020B0604020202020204" pitchFamily="34" charset="0"/>
                <a:cs typeface="DejaVu Sans"/>
              </a:rPr>
              <a:t>three bands: red, green, and blue</a:t>
            </a:r>
            <a:r>
              <a:rPr lang="en-US" altLang="en-US" sz="2400" kern="0" noProof="1">
                <a:latin typeface="DejaVu Sans"/>
                <a:ea typeface="Arial" panose="020B0604020202020204" pitchFamily="34" charset="0"/>
                <a:cs typeface="DejaVu Sans"/>
              </a:rPr>
              <a:t>. Each band represents light reflected from the red, green or blue portions of the electromagnetic spectrum. The pixel brightness for each band, when composited creates the colors that we see in an image.</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189198" y="1690688"/>
            <a:ext cx="5681268" cy="3143635"/>
          </a:xfrm>
          <a:prstGeom prst="rect">
            <a:avLst/>
          </a:prstGeom>
        </p:spPr>
      </p:pic>
    </p:spTree>
    <p:extLst>
      <p:ext uri="{BB962C8B-B14F-4D97-AF65-F5344CB8AC3E}">
        <p14:creationId xmlns:p14="http://schemas.microsoft.com/office/powerpoint/2010/main" val="653342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Multi-band Raster Data</a:t>
            </a:r>
          </a:p>
        </p:txBody>
      </p:sp>
      <p:sp>
        <p:nvSpPr>
          <p:cNvPr id="10" name="object 9"/>
          <p:cNvSpPr txBox="1"/>
          <p:nvPr>
            <p:custDataLst>
              <p:tags r:id="rId1"/>
            </p:custDataLst>
          </p:nvPr>
        </p:nvSpPr>
        <p:spPr>
          <a:xfrm>
            <a:off x="974883" y="1585861"/>
            <a:ext cx="4788244"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We can plot each band of a multi-band image individually.</a:t>
            </a: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3" name="Picture 2"/>
          <p:cNvPicPr>
            <a:picLocks noChangeAspect="1"/>
          </p:cNvPicPr>
          <p:nvPr/>
        </p:nvPicPr>
        <p:blipFill>
          <a:blip r:embed="rId3"/>
          <a:stretch>
            <a:fillRect/>
          </a:stretch>
        </p:blipFill>
        <p:spPr>
          <a:xfrm>
            <a:off x="6282490" y="1458919"/>
            <a:ext cx="4800600" cy="4800600"/>
          </a:xfrm>
          <a:prstGeom prst="rect">
            <a:avLst/>
          </a:prstGeom>
        </p:spPr>
      </p:pic>
      <p:pic>
        <p:nvPicPr>
          <p:cNvPr id="4" name="Picture 3"/>
          <p:cNvPicPr>
            <a:picLocks noChangeAspect="1"/>
          </p:cNvPicPr>
          <p:nvPr/>
        </p:nvPicPr>
        <p:blipFill rotWithShape="1">
          <a:blip r:embed="rId4"/>
          <a:srcRect b="11153"/>
          <a:stretch/>
        </p:blipFill>
        <p:spPr>
          <a:xfrm>
            <a:off x="974883" y="2219826"/>
            <a:ext cx="4800600" cy="4265195"/>
          </a:xfrm>
          <a:prstGeom prst="rect">
            <a:avLst/>
          </a:prstGeom>
        </p:spPr>
      </p:pic>
    </p:spTree>
    <p:extLst>
      <p:ext uri="{BB962C8B-B14F-4D97-AF65-F5344CB8AC3E}">
        <p14:creationId xmlns:p14="http://schemas.microsoft.com/office/powerpoint/2010/main" val="1130886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Box 3"/>
          <p:cNvSpPr txBox="1"/>
          <p:nvPr/>
        </p:nvSpPr>
        <p:spPr>
          <a:xfrm>
            <a:off x="222250" y="870585"/>
            <a:ext cx="3200400" cy="5384800"/>
          </a:xfrm>
          <a:prstGeom prst="rect">
            <a:avLst/>
          </a:prstGeom>
          <a:noFill/>
        </p:spPr>
        <p:txBody>
          <a:bodyPr wrap="square" rtlCol="0">
            <a:spAutoFit/>
          </a:bodyPr>
          <a:lstStyle/>
          <a:p>
            <a:r>
              <a:rPr lang="en-US" sz="3440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r>
              <a:rPr lang="en-US" sz="4000" dirty="0" smtClean="0">
                <a:solidFill>
                  <a:schemeClr val="tx1"/>
                </a:solidFill>
              </a:rPr>
              <a:t>why Matters</a:t>
            </a:r>
          </a:p>
          <a:p>
            <a:pPr lvl="1"/>
            <a:r>
              <a:rPr lang="en-US" sz="4800" dirty="0" smtClean="0">
                <a:solidFill>
                  <a:schemeClr val="tx1"/>
                </a:solidFill>
              </a:rPr>
              <a:t>Foundations </a:t>
            </a:r>
            <a:r>
              <a:rPr lang="en-US" sz="4800" dirty="0">
                <a:solidFill>
                  <a:schemeClr val="tx1"/>
                </a:solidFill>
              </a:rPr>
              <a:t>of Spatial Data</a:t>
            </a:r>
            <a:endParaRPr lang="en-US" sz="66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Advantages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Better</a:t>
            </a:r>
            <a:r>
              <a:rPr lang="en-US" altLang="en-US" sz="2400" kern="0" noProof="1">
                <a:latin typeface="DejaVu Sans"/>
                <a:ea typeface="Arial" panose="020B0604020202020204" pitchFamily="34" charset="0"/>
                <a:cs typeface="DejaVu Sans"/>
              </a:rPr>
              <a:t> for storing Image data</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 powerful format for </a:t>
            </a:r>
            <a:r>
              <a:rPr lang="en-US" altLang="en-US" sz="2400" b="1" kern="0" noProof="1">
                <a:latin typeface="DejaVu Sans"/>
                <a:ea typeface="Arial" panose="020B0604020202020204" pitchFamily="34" charset="0"/>
                <a:cs typeface="DejaVu Sans"/>
              </a:rPr>
              <a:t>statistical and spatial analysis</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Easy and efficient overlaying</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Simple Data Structure</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Same Grid Cell for several attributes.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1114739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Disadvantages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Dataset can be </a:t>
            </a:r>
            <a:r>
              <a:rPr lang="en-US" altLang="en-US" sz="2400" b="1" kern="0" noProof="1">
                <a:latin typeface="DejaVu Sans"/>
                <a:ea typeface="Arial" panose="020B0604020202020204" pitchFamily="34" charset="0"/>
                <a:cs typeface="DejaVu Sans"/>
              </a:rPr>
              <a:t>large</a:t>
            </a:r>
            <a:r>
              <a:rPr lang="en-US" altLang="en-US" sz="2400" kern="0" noProof="1">
                <a:latin typeface="DejaVu Sans"/>
                <a:ea typeface="Arial" panose="020B0604020202020204" pitchFamily="34" charset="0"/>
                <a:cs typeface="DejaVu Sans"/>
              </a:rPr>
              <a:t>, </a:t>
            </a:r>
            <a:r>
              <a:rPr lang="en-US" altLang="en-US" sz="2400" kern="0" noProof="1" smtClean="0">
                <a:latin typeface="DejaVu Sans"/>
                <a:ea typeface="Arial" panose="020B0604020202020204" pitchFamily="34" charset="0"/>
                <a:cs typeface="DejaVu Sans"/>
              </a:rPr>
              <a:t>storage </a:t>
            </a:r>
            <a:r>
              <a:rPr lang="en-US" altLang="en-US" sz="2400" kern="0" noProof="1">
                <a:latin typeface="DejaVu Sans"/>
                <a:ea typeface="Arial" panose="020B0604020202020204" pitchFamily="34" charset="0"/>
                <a:cs typeface="DejaVu Sans"/>
              </a:rPr>
              <a:t>space can be a problem</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Network analysis </a:t>
            </a:r>
            <a:r>
              <a:rPr lang="en-US" altLang="en-US" sz="2400" kern="0" noProof="1">
                <a:latin typeface="DejaVu Sans"/>
                <a:ea typeface="Arial" panose="020B0604020202020204" pitchFamily="34" charset="0"/>
                <a:cs typeface="DejaVu Sans"/>
              </a:rPr>
              <a:t>is </a:t>
            </a:r>
            <a:r>
              <a:rPr lang="en-US" altLang="en-US" sz="2400" b="1" kern="0" noProof="1">
                <a:latin typeface="DejaVu Sans"/>
                <a:ea typeface="Arial" panose="020B0604020202020204" pitchFamily="34" charset="0"/>
                <a:cs typeface="DejaVu Sans"/>
              </a:rPr>
              <a:t>difficult</a:t>
            </a:r>
            <a:r>
              <a:rPr lang="en-US" altLang="en-US" sz="2400" kern="0" noProof="1">
                <a:latin typeface="DejaVu Sans"/>
                <a:ea typeface="Arial" panose="020B0604020202020204" pitchFamily="34" charset="0"/>
                <a:cs typeface="DejaVu Sans"/>
              </a:rPr>
              <a:t> to perform</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Loss of information </a:t>
            </a:r>
            <a:r>
              <a:rPr lang="en-US" altLang="en-US" sz="2400" kern="0" noProof="1">
                <a:latin typeface="DejaVu Sans"/>
                <a:ea typeface="Arial" panose="020B0604020202020204" pitchFamily="34" charset="0"/>
                <a:cs typeface="DejaVu Sans"/>
              </a:rPr>
              <a:t>when using large cells</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Insufficient</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projection transformation</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Difficult in a representation of Topology connections.</a:t>
            </a:r>
            <a:endParaRPr kumimoji="0" lang="en-US" altLang="en-US" sz="2400" b="1"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3481979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Applications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Satellite imagery analysis</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Elevation modeling</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Weather forecasting</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Environmental monitoring.</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5780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Spatial </a:t>
            </a:r>
            <a:r>
              <a:rPr lang="en-US" altLang="en-US" sz="2400" b="1" kern="0" noProof="1" smtClean="0">
                <a:latin typeface="DejaVu Sans"/>
                <a:ea typeface="Arial" panose="020B0604020202020204" pitchFamily="34" charset="0"/>
                <a:cs typeface="DejaVu Sans"/>
              </a:rPr>
              <a:t>Resolution</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One of the </a:t>
            </a:r>
            <a:r>
              <a:rPr lang="en-US" altLang="en-US" sz="2400" b="1" kern="0" noProof="1">
                <a:latin typeface="DejaVu Sans"/>
                <a:ea typeface="Arial" panose="020B0604020202020204" pitchFamily="34" charset="0"/>
                <a:cs typeface="DejaVu Sans"/>
              </a:rPr>
              <a:t>most important characteristics </a:t>
            </a:r>
            <a:r>
              <a:rPr lang="en-US" altLang="en-US" sz="2400" kern="0" noProof="1">
                <a:latin typeface="DejaVu Sans"/>
                <a:ea typeface="Arial" panose="020B0604020202020204" pitchFamily="34" charset="0"/>
                <a:cs typeface="DejaVu Sans"/>
              </a:rPr>
              <a:t>of raster data is spatial resolution.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Spatial </a:t>
            </a:r>
            <a:r>
              <a:rPr lang="en-US" altLang="en-US" sz="2400" kern="0" noProof="1">
                <a:latin typeface="DejaVu Sans"/>
                <a:ea typeface="Arial" panose="020B0604020202020204" pitchFamily="34" charset="0"/>
                <a:cs typeface="DejaVu Sans"/>
              </a:rPr>
              <a:t>resolution refers to the </a:t>
            </a:r>
            <a:r>
              <a:rPr lang="en-US" altLang="en-US" sz="2400" b="1" kern="0" noProof="1">
                <a:latin typeface="DejaVu Sans"/>
                <a:ea typeface="Arial" panose="020B0604020202020204" pitchFamily="34" charset="0"/>
                <a:cs typeface="DejaVu Sans"/>
              </a:rPr>
              <a:t>size of the cells in the grid</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smaller</a:t>
            </a:r>
            <a:r>
              <a:rPr lang="en-US" altLang="en-US" sz="2400" kern="0" noProof="1">
                <a:latin typeface="DejaVu Sans"/>
                <a:ea typeface="Arial" panose="020B0604020202020204" pitchFamily="34" charset="0"/>
                <a:cs typeface="DejaVu Sans"/>
              </a:rPr>
              <a:t> the cell size, the </a:t>
            </a:r>
            <a:r>
              <a:rPr lang="en-US" altLang="en-US" sz="2400" b="1" kern="0" noProof="1">
                <a:latin typeface="DejaVu Sans"/>
                <a:ea typeface="Arial" panose="020B0604020202020204" pitchFamily="34" charset="0"/>
                <a:cs typeface="DejaVu Sans"/>
              </a:rPr>
              <a:t>higher</a:t>
            </a:r>
            <a:r>
              <a:rPr lang="en-US" altLang="en-US" sz="2400" kern="0" noProof="1">
                <a:latin typeface="DejaVu Sans"/>
                <a:ea typeface="Arial" panose="020B0604020202020204" pitchFamily="34" charset="0"/>
                <a:cs typeface="DejaVu Sans"/>
              </a:rPr>
              <a:t> the spatial resolution.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High </a:t>
            </a:r>
            <a:r>
              <a:rPr lang="en-US" altLang="en-US" sz="2400" kern="0" noProof="1">
                <a:latin typeface="DejaVu Sans"/>
                <a:ea typeface="Arial" panose="020B0604020202020204" pitchFamily="34" charset="0"/>
                <a:cs typeface="DejaVu Sans"/>
              </a:rPr>
              <a:t>spatial resolution data is useful for analyzing </a:t>
            </a:r>
            <a:r>
              <a:rPr lang="en-US" altLang="en-US" sz="2400" b="1" kern="0" noProof="1">
                <a:latin typeface="DejaVu Sans"/>
                <a:ea typeface="Arial" panose="020B0604020202020204" pitchFamily="34" charset="0"/>
                <a:cs typeface="DejaVu Sans"/>
              </a:rPr>
              <a:t>small areas or features, while low spatial resolution data is better for analyzing larger areas</a:t>
            </a:r>
            <a:r>
              <a:rPr lang="en-US" altLang="en-US" sz="2400" kern="0" noProof="1">
                <a:latin typeface="DejaVu Sans"/>
                <a:ea typeface="Arial" panose="020B0604020202020204" pitchFamily="34" charset="0"/>
                <a:cs typeface="DejaVu Sans"/>
              </a:rPr>
              <a:t>.</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32574901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Data </a:t>
            </a:r>
            <a:r>
              <a:rPr lang="en-US" altLang="en-US" sz="2400" b="1" kern="0" noProof="1" smtClean="0">
                <a:latin typeface="DejaVu Sans"/>
                <a:ea typeface="Arial" panose="020B0604020202020204" pitchFamily="34" charset="0"/>
                <a:cs typeface="DejaVu Sans"/>
              </a:rPr>
              <a:t>Volume</a:t>
            </a: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Another </a:t>
            </a:r>
            <a:r>
              <a:rPr lang="en-US" altLang="en-US" sz="2400" kern="0" noProof="1">
                <a:latin typeface="DejaVu Sans"/>
                <a:ea typeface="Arial" panose="020B0604020202020204" pitchFamily="34" charset="0"/>
                <a:cs typeface="DejaVu Sans"/>
              </a:rPr>
              <a:t>characteristic of raster data is its </a:t>
            </a:r>
            <a:r>
              <a:rPr lang="en-US" altLang="en-US" sz="2400" b="1" kern="0" noProof="1">
                <a:latin typeface="DejaVu Sans"/>
                <a:ea typeface="Arial" panose="020B0604020202020204" pitchFamily="34" charset="0"/>
                <a:cs typeface="DejaVu Sans"/>
              </a:rPr>
              <a:t>data volume</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Raster </a:t>
            </a:r>
            <a:r>
              <a:rPr lang="en-US" altLang="en-US" sz="2400" kern="0" noProof="1">
                <a:latin typeface="DejaVu Sans"/>
                <a:ea typeface="Arial" panose="020B0604020202020204" pitchFamily="34" charset="0"/>
                <a:cs typeface="DejaVu Sans"/>
              </a:rPr>
              <a:t>data can contain a </a:t>
            </a:r>
            <a:r>
              <a:rPr lang="en-US" altLang="en-US" sz="2400" b="1" kern="0" noProof="1">
                <a:latin typeface="DejaVu Sans"/>
                <a:ea typeface="Arial" panose="020B0604020202020204" pitchFamily="34" charset="0"/>
                <a:cs typeface="DejaVu Sans"/>
              </a:rPr>
              <a:t>large amount of data</a:t>
            </a:r>
            <a:r>
              <a:rPr lang="en-US" altLang="en-US" sz="2400" kern="0" noProof="1">
                <a:latin typeface="DejaVu Sans"/>
                <a:ea typeface="Arial" panose="020B0604020202020204" pitchFamily="34" charset="0"/>
                <a:cs typeface="DejaVu Sans"/>
              </a:rPr>
              <a:t>, especially if the </a:t>
            </a:r>
            <a:r>
              <a:rPr lang="en-US" altLang="en-US" sz="2400" b="1" kern="0" noProof="1">
                <a:latin typeface="DejaVu Sans"/>
                <a:ea typeface="Arial" panose="020B0604020202020204" pitchFamily="34" charset="0"/>
                <a:cs typeface="DejaVu Sans"/>
              </a:rPr>
              <a:t>spatial resolution is high.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can make </a:t>
            </a:r>
            <a:r>
              <a:rPr lang="en-US" altLang="en-US" sz="2400" b="1" kern="0" noProof="1">
                <a:latin typeface="DejaVu Sans"/>
                <a:ea typeface="Arial" panose="020B0604020202020204" pitchFamily="34" charset="0"/>
                <a:cs typeface="DejaVu Sans"/>
              </a:rPr>
              <a:t>working</a:t>
            </a:r>
            <a:r>
              <a:rPr lang="en-US" altLang="en-US" sz="2400" kern="0" noProof="1">
                <a:latin typeface="DejaVu Sans"/>
                <a:ea typeface="Arial" panose="020B0604020202020204" pitchFamily="34" charset="0"/>
                <a:cs typeface="DejaVu Sans"/>
              </a:rPr>
              <a:t> with raster data </a:t>
            </a:r>
            <a:r>
              <a:rPr lang="en-US" altLang="en-US" sz="2400" b="1" kern="0" noProof="1">
                <a:latin typeface="DejaVu Sans"/>
                <a:ea typeface="Arial" panose="020B0604020202020204" pitchFamily="34" charset="0"/>
                <a:cs typeface="DejaVu Sans"/>
              </a:rPr>
              <a:t>computationally intensive</a:t>
            </a:r>
            <a:r>
              <a:rPr lang="en-US" altLang="en-US" sz="2400" kern="0" noProof="1">
                <a:latin typeface="DejaVu Sans"/>
                <a:ea typeface="Arial" panose="020B0604020202020204" pitchFamily="34" charset="0"/>
                <a:cs typeface="DejaVu Sans"/>
              </a:rPr>
              <a:t>, as it requires a large amount of </a:t>
            </a:r>
            <a:r>
              <a:rPr lang="en-US" altLang="en-US" sz="2400" b="1" kern="0" noProof="1">
                <a:latin typeface="DejaVu Sans"/>
                <a:ea typeface="Arial" panose="020B0604020202020204" pitchFamily="34" charset="0"/>
                <a:cs typeface="DejaVu Sans"/>
              </a:rPr>
              <a:t>processing power and memory</a:t>
            </a:r>
            <a:r>
              <a:rPr lang="en-US" altLang="en-US" sz="2400" kern="0" noProof="1">
                <a:latin typeface="DejaVu Sans"/>
                <a:ea typeface="Arial" panose="020B0604020202020204" pitchFamily="34" charset="0"/>
                <a:cs typeface="DejaVu Sans"/>
              </a:rPr>
              <a:t>.</a:t>
            </a:r>
            <a:endParaRPr kumimoji="0" lang="en-US" altLang="en-US" sz="240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4168567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Data Type</a:t>
            </a: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Raster </a:t>
            </a:r>
            <a:r>
              <a:rPr lang="en-US" altLang="en-US" sz="2400" kern="0" noProof="1">
                <a:latin typeface="DejaVu Sans"/>
                <a:ea typeface="Arial" panose="020B0604020202020204" pitchFamily="34" charset="0"/>
                <a:cs typeface="DejaVu Sans"/>
              </a:rPr>
              <a:t>data can come in a </a:t>
            </a:r>
            <a:r>
              <a:rPr lang="en-US" altLang="en-US" sz="2400" b="1" kern="0" noProof="1">
                <a:latin typeface="DejaVu Sans"/>
                <a:ea typeface="Arial" panose="020B0604020202020204" pitchFamily="34" charset="0"/>
                <a:cs typeface="DejaVu Sans"/>
              </a:rPr>
              <a:t>variety of data types</a:t>
            </a:r>
            <a:r>
              <a:rPr lang="en-US" altLang="en-US" sz="2400" kern="0" noProof="1">
                <a:latin typeface="DejaVu Sans"/>
                <a:ea typeface="Arial" panose="020B0604020202020204" pitchFamily="34" charset="0"/>
                <a:cs typeface="DejaVu Sans"/>
              </a:rPr>
              <a:t>, including </a:t>
            </a:r>
            <a:r>
              <a:rPr lang="en-US" altLang="en-US" sz="2400" b="1" kern="0" noProof="1">
                <a:latin typeface="DejaVu Sans"/>
                <a:ea typeface="Arial" panose="020B0604020202020204" pitchFamily="34" charset="0"/>
                <a:cs typeface="DejaVu Sans"/>
              </a:rPr>
              <a:t>integer, float, and binary.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Integer </a:t>
            </a:r>
            <a:r>
              <a:rPr lang="en-US" altLang="en-US" sz="2400" kern="0" noProof="1">
                <a:latin typeface="DejaVu Sans"/>
                <a:ea typeface="Arial" panose="020B0604020202020204" pitchFamily="34" charset="0"/>
                <a:cs typeface="DejaVu Sans"/>
              </a:rPr>
              <a:t>data represents whole numbers, while float data represents decimal numbers.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Binary </a:t>
            </a:r>
            <a:r>
              <a:rPr lang="en-US" altLang="en-US" sz="2400" b="1" kern="0" noProof="1">
                <a:latin typeface="DejaVu Sans"/>
                <a:ea typeface="Arial" panose="020B0604020202020204" pitchFamily="34" charset="0"/>
                <a:cs typeface="DejaVu Sans"/>
              </a:rPr>
              <a:t>data </a:t>
            </a:r>
            <a:r>
              <a:rPr lang="en-US" altLang="en-US" sz="2400" kern="0" noProof="1">
                <a:latin typeface="DejaVu Sans"/>
                <a:ea typeface="Arial" panose="020B0604020202020204" pitchFamily="34" charset="0"/>
                <a:cs typeface="DejaVu Sans"/>
              </a:rPr>
              <a:t>is used to </a:t>
            </a:r>
            <a:r>
              <a:rPr lang="en-US" altLang="en-US" sz="2400" b="1" kern="0" noProof="1">
                <a:latin typeface="DejaVu Sans"/>
                <a:ea typeface="Arial" panose="020B0604020202020204" pitchFamily="34" charset="0"/>
                <a:cs typeface="DejaVu Sans"/>
              </a:rPr>
              <a:t>represent presence or absence</a:t>
            </a:r>
            <a:r>
              <a:rPr lang="en-US" altLang="en-US" sz="2400" kern="0" noProof="1">
                <a:latin typeface="DejaVu Sans"/>
                <a:ea typeface="Arial" panose="020B0604020202020204" pitchFamily="34" charset="0"/>
                <a:cs typeface="DejaVu Sans"/>
              </a:rPr>
              <a:t>, such as in </a:t>
            </a:r>
            <a:r>
              <a:rPr lang="en-US" altLang="en-US" sz="2400" b="1" kern="0" noProof="1">
                <a:latin typeface="DejaVu Sans"/>
                <a:ea typeface="Arial" panose="020B0604020202020204" pitchFamily="34" charset="0"/>
                <a:cs typeface="DejaVu Sans"/>
              </a:rPr>
              <a:t>land cover classifications.</a:t>
            </a:r>
          </a:p>
          <a:p>
            <a:pPr marL="12700" algn="just">
              <a:spcBef>
                <a:spcPts val="100"/>
              </a:spcBef>
            </a:pP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50984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Spatial </a:t>
            </a:r>
            <a:r>
              <a:rPr lang="en-US" altLang="en-US" sz="2400" b="1" kern="0" noProof="1" smtClean="0">
                <a:latin typeface="DejaVu Sans"/>
                <a:ea typeface="Arial" panose="020B0604020202020204" pitchFamily="34" charset="0"/>
                <a:cs typeface="DejaVu Sans"/>
              </a:rPr>
              <a:t>Referencing</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Spatial referencing </a:t>
            </a:r>
            <a:r>
              <a:rPr lang="en-US" altLang="en-US" sz="2400" kern="0" noProof="1">
                <a:latin typeface="DejaVu Sans"/>
                <a:ea typeface="Arial" panose="020B0604020202020204" pitchFamily="34" charset="0"/>
                <a:cs typeface="DejaVu Sans"/>
              </a:rPr>
              <a:t>is another important characteristic of raster data.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Raster </a:t>
            </a:r>
            <a:r>
              <a:rPr lang="en-US" altLang="en-US" sz="2400" kern="0" noProof="1">
                <a:latin typeface="DejaVu Sans"/>
                <a:ea typeface="Arial" panose="020B0604020202020204" pitchFamily="34" charset="0"/>
                <a:cs typeface="DejaVu Sans"/>
              </a:rPr>
              <a:t>data must be </a:t>
            </a:r>
            <a:r>
              <a:rPr lang="en-US" altLang="en-US" sz="2400" b="1" kern="0" noProof="1">
                <a:latin typeface="DejaVu Sans"/>
                <a:ea typeface="Arial" panose="020B0604020202020204" pitchFamily="34" charset="0"/>
                <a:cs typeface="DejaVu Sans"/>
              </a:rPr>
              <a:t>spatially referenced </a:t>
            </a:r>
            <a:r>
              <a:rPr lang="en-US" altLang="en-US" sz="2400" kern="0" noProof="1">
                <a:latin typeface="DejaVu Sans"/>
                <a:ea typeface="Arial" panose="020B0604020202020204" pitchFamily="34" charset="0"/>
                <a:cs typeface="DejaVu Sans"/>
              </a:rPr>
              <a:t>in order to be used in GIS.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means that </a:t>
            </a:r>
            <a:r>
              <a:rPr lang="en-US" altLang="en-US" sz="2400" b="1" kern="0" noProof="1">
                <a:latin typeface="DejaVu Sans"/>
                <a:ea typeface="Arial" panose="020B0604020202020204" pitchFamily="34" charset="0"/>
                <a:cs typeface="DejaVu Sans"/>
              </a:rPr>
              <a:t>each cell in the grid </a:t>
            </a:r>
            <a:r>
              <a:rPr lang="en-US" altLang="en-US" sz="2400" kern="0" noProof="1">
                <a:latin typeface="DejaVu Sans"/>
                <a:ea typeface="Arial" panose="020B0604020202020204" pitchFamily="34" charset="0"/>
                <a:cs typeface="DejaVu Sans"/>
              </a:rPr>
              <a:t>must be </a:t>
            </a:r>
            <a:r>
              <a:rPr lang="en-US" altLang="en-US" sz="2400" b="1" kern="0" noProof="1">
                <a:latin typeface="DejaVu Sans"/>
                <a:ea typeface="Arial" panose="020B0604020202020204" pitchFamily="34" charset="0"/>
                <a:cs typeface="DejaVu Sans"/>
              </a:rPr>
              <a:t>associated</a:t>
            </a:r>
            <a:r>
              <a:rPr lang="en-US" altLang="en-US" sz="2400" kern="0" noProof="1">
                <a:latin typeface="DejaVu Sans"/>
                <a:ea typeface="Arial" panose="020B0604020202020204" pitchFamily="34" charset="0"/>
                <a:cs typeface="DejaVu Sans"/>
              </a:rPr>
              <a:t> with a </a:t>
            </a:r>
            <a:r>
              <a:rPr lang="en-US" altLang="en-US" sz="2400" b="1" kern="0" noProof="1">
                <a:latin typeface="DejaVu Sans"/>
                <a:ea typeface="Arial" panose="020B0604020202020204" pitchFamily="34" charset="0"/>
                <a:cs typeface="DejaVu Sans"/>
              </a:rPr>
              <a:t>specific geographic location.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allows the data to be correctly located in space and used in conjunction with other spatial data.</a:t>
            </a:r>
          </a:p>
        </p:txBody>
      </p:sp>
    </p:spTree>
    <p:extLst>
      <p:ext uri="{BB962C8B-B14F-4D97-AF65-F5344CB8AC3E}">
        <p14:creationId xmlns:p14="http://schemas.microsoft.com/office/powerpoint/2010/main" val="17146866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Interpolation</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Interpolation</a:t>
            </a:r>
            <a:r>
              <a:rPr lang="en-US" altLang="en-US" sz="2400" kern="0" noProof="1">
                <a:latin typeface="DejaVu Sans"/>
                <a:ea typeface="Arial" panose="020B0604020202020204" pitchFamily="34" charset="0"/>
                <a:cs typeface="DejaVu Sans"/>
              </a:rPr>
              <a:t> is the process of estimating values for </a:t>
            </a:r>
            <a:r>
              <a:rPr lang="en-US" altLang="en-US" sz="2400" b="1" kern="0" noProof="1">
                <a:latin typeface="DejaVu Sans"/>
                <a:ea typeface="Arial" panose="020B0604020202020204" pitchFamily="34" charset="0"/>
                <a:cs typeface="DejaVu Sans"/>
              </a:rPr>
              <a:t>locations where data is not available.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Interpolation </a:t>
            </a:r>
            <a:r>
              <a:rPr lang="en-US" altLang="en-US" sz="2400" kern="0" noProof="1">
                <a:latin typeface="DejaVu Sans"/>
                <a:ea typeface="Arial" panose="020B0604020202020204" pitchFamily="34" charset="0"/>
                <a:cs typeface="DejaVu Sans"/>
              </a:rPr>
              <a:t>is commonly used in raster data to fill in </a:t>
            </a:r>
            <a:r>
              <a:rPr lang="en-US" altLang="en-US" sz="2400" b="1" kern="0" noProof="1">
                <a:latin typeface="DejaVu Sans"/>
                <a:ea typeface="Arial" panose="020B0604020202020204" pitchFamily="34" charset="0"/>
                <a:cs typeface="DejaVu Sans"/>
              </a:rPr>
              <a:t>gaps or create a smoother surface.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However</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interpolation can introduce errors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should be used with caution.</a:t>
            </a:r>
          </a:p>
        </p:txBody>
      </p:sp>
    </p:spTree>
    <p:extLst>
      <p:ext uri="{BB962C8B-B14F-4D97-AF65-F5344CB8AC3E}">
        <p14:creationId xmlns:p14="http://schemas.microsoft.com/office/powerpoint/2010/main" val="36519468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Resolution vs. </a:t>
            </a:r>
            <a:r>
              <a:rPr lang="en-US" altLang="en-US" sz="2400" b="1" kern="0" noProof="1" smtClean="0">
                <a:latin typeface="DejaVu Sans"/>
                <a:ea typeface="Arial" panose="020B0604020202020204" pitchFamily="34" charset="0"/>
                <a:cs typeface="DejaVu Sans"/>
              </a:rPr>
              <a:t>Accuracy</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It’s important to note that </a:t>
            </a:r>
            <a:r>
              <a:rPr lang="en-US" altLang="en-US" sz="2400" b="1" kern="0" noProof="1">
                <a:latin typeface="DejaVu Sans"/>
                <a:ea typeface="Arial" panose="020B0604020202020204" pitchFamily="34" charset="0"/>
                <a:cs typeface="DejaVu Sans"/>
              </a:rPr>
              <a:t>spatial resolution does not always equal accuracy.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While </a:t>
            </a:r>
            <a:r>
              <a:rPr lang="en-US" altLang="en-US" sz="2400" b="1" kern="0" noProof="1">
                <a:latin typeface="DejaVu Sans"/>
                <a:ea typeface="Arial" panose="020B0604020202020204" pitchFamily="34" charset="0"/>
                <a:cs typeface="DejaVu Sans"/>
              </a:rPr>
              <a:t>high spatial resolution </a:t>
            </a:r>
            <a:r>
              <a:rPr lang="en-US" altLang="en-US" sz="2400" kern="0" noProof="1">
                <a:latin typeface="DejaVu Sans"/>
                <a:ea typeface="Arial" panose="020B0604020202020204" pitchFamily="34" charset="0"/>
                <a:cs typeface="DejaVu Sans"/>
              </a:rPr>
              <a:t>data can provide more detail, it </a:t>
            </a:r>
            <a:r>
              <a:rPr lang="en-US" altLang="en-US" sz="2400" b="1" kern="0" noProof="1">
                <a:latin typeface="DejaVu Sans"/>
                <a:ea typeface="Arial" panose="020B0604020202020204" pitchFamily="34" charset="0"/>
                <a:cs typeface="DejaVu Sans"/>
              </a:rPr>
              <a:t>does not </a:t>
            </a:r>
            <a:r>
              <a:rPr lang="en-US" altLang="en-US" sz="2400" kern="0" noProof="1">
                <a:latin typeface="DejaVu Sans"/>
                <a:ea typeface="Arial" panose="020B0604020202020204" pitchFamily="34" charset="0"/>
                <a:cs typeface="DejaVu Sans"/>
              </a:rPr>
              <a:t>necessarily mean that the data is more accurate.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smtClean="0">
                <a:latin typeface="DejaVu Sans"/>
                <a:ea typeface="Arial" panose="020B0604020202020204" pitchFamily="34" charset="0"/>
                <a:cs typeface="DejaVu Sans"/>
              </a:rPr>
              <a:t>Accuracy</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is determined by the </a:t>
            </a:r>
            <a:r>
              <a:rPr lang="en-US" altLang="en-US" sz="2400" b="1" kern="0" noProof="1">
                <a:latin typeface="DejaVu Sans"/>
                <a:ea typeface="Arial" panose="020B0604020202020204" pitchFamily="34" charset="0"/>
                <a:cs typeface="DejaVu Sans"/>
              </a:rPr>
              <a:t>quality of the data source</a:t>
            </a:r>
            <a:r>
              <a:rPr lang="en-US" altLang="en-US" sz="2400" kern="0" noProof="1">
                <a:latin typeface="DejaVu Sans"/>
                <a:ea typeface="Arial" panose="020B0604020202020204" pitchFamily="34" charset="0"/>
                <a:cs typeface="DejaVu Sans"/>
              </a:rPr>
              <a:t> and the </a:t>
            </a:r>
            <a:r>
              <a:rPr lang="en-US" altLang="en-US" sz="2400" b="1" kern="0" noProof="1">
                <a:latin typeface="DejaVu Sans"/>
                <a:ea typeface="Arial" panose="020B0604020202020204" pitchFamily="34" charset="0"/>
                <a:cs typeface="DejaVu Sans"/>
              </a:rPr>
              <a:t>processing methods </a:t>
            </a:r>
            <a:r>
              <a:rPr lang="en-US" altLang="en-US" sz="2400" kern="0" noProof="1">
                <a:latin typeface="DejaVu Sans"/>
                <a:ea typeface="Arial" panose="020B0604020202020204" pitchFamily="34" charset="0"/>
                <a:cs typeface="DejaVu Sans"/>
              </a:rPr>
              <a:t>used.</a:t>
            </a:r>
          </a:p>
        </p:txBody>
      </p:sp>
    </p:spTree>
    <p:extLst>
      <p:ext uri="{BB962C8B-B14F-4D97-AF65-F5344CB8AC3E}">
        <p14:creationId xmlns:p14="http://schemas.microsoft.com/office/powerpoint/2010/main" val="27275030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Data Formats</a:t>
            </a: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Raster </a:t>
            </a:r>
            <a:r>
              <a:rPr lang="en-US" altLang="en-US" sz="2400" kern="0" noProof="1">
                <a:latin typeface="DejaVu Sans"/>
                <a:ea typeface="Arial" panose="020B0604020202020204" pitchFamily="34" charset="0"/>
                <a:cs typeface="DejaVu Sans"/>
              </a:rPr>
              <a:t>data can be </a:t>
            </a:r>
            <a:r>
              <a:rPr lang="en-US" altLang="en-US" sz="2400" b="1" kern="0" noProof="1">
                <a:latin typeface="DejaVu Sans"/>
                <a:ea typeface="Arial" panose="020B0604020202020204" pitchFamily="34" charset="0"/>
                <a:cs typeface="DejaVu Sans"/>
              </a:rPr>
              <a:t>stored</a:t>
            </a:r>
            <a:r>
              <a:rPr lang="en-US" altLang="en-US" sz="2400" kern="0" noProof="1">
                <a:latin typeface="DejaVu Sans"/>
                <a:ea typeface="Arial" panose="020B0604020202020204" pitchFamily="34" charset="0"/>
                <a:cs typeface="DejaVu Sans"/>
              </a:rPr>
              <a:t> in a variety of formats, including </a:t>
            </a:r>
            <a:r>
              <a:rPr lang="en-US" altLang="en-US" sz="2400" b="1" kern="0" noProof="1">
                <a:latin typeface="DejaVu Sans"/>
                <a:ea typeface="Arial" panose="020B0604020202020204" pitchFamily="34" charset="0"/>
                <a:cs typeface="DejaVu Sans"/>
              </a:rPr>
              <a:t>TIFF, JPEG, and GeoTIFF.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Each </a:t>
            </a:r>
            <a:r>
              <a:rPr lang="en-US" altLang="en-US" sz="2400" kern="0" noProof="1">
                <a:latin typeface="DejaVu Sans"/>
                <a:ea typeface="Arial" panose="020B0604020202020204" pitchFamily="34" charset="0"/>
                <a:cs typeface="DejaVu Sans"/>
              </a:rPr>
              <a:t>format has its own advantages and disadvantages, depending on the intended use of the data.</a:t>
            </a:r>
          </a:p>
        </p:txBody>
      </p:sp>
    </p:spTree>
    <p:extLst>
      <p:ext uri="{BB962C8B-B14F-4D97-AF65-F5344CB8AC3E}">
        <p14:creationId xmlns:p14="http://schemas.microsoft.com/office/powerpoint/2010/main" val="3689973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Types of spatial </a:t>
            </a:r>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data</a:t>
            </a:r>
            <a:endParaRPr lang="en-IN" dirty="0"/>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Geographic Information System (GIS) is a powerful tool for capturing, analyzing, and presenting spatial data.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It is widely </a:t>
            </a:r>
            <a:r>
              <a:rPr lang="en-US" altLang="en-US" sz="2400" b="1" kern="0" noProof="1">
                <a:latin typeface="DejaVu Sans"/>
                <a:ea typeface="Arial" panose="020B0604020202020204" pitchFamily="34" charset="0"/>
                <a:cs typeface="DejaVu Sans"/>
              </a:rPr>
              <a:t>used</a:t>
            </a:r>
            <a:r>
              <a:rPr lang="en-US" altLang="en-US" sz="2400" kern="0" noProof="1">
                <a:latin typeface="DejaVu Sans"/>
                <a:ea typeface="Arial" panose="020B0604020202020204" pitchFamily="34" charset="0"/>
                <a:cs typeface="DejaVu Sans"/>
              </a:rPr>
              <a:t> in various fields, including </a:t>
            </a:r>
            <a:r>
              <a:rPr lang="en-US" altLang="en-US" sz="2400" b="1" kern="0" noProof="1">
                <a:latin typeface="DejaVu Sans"/>
                <a:ea typeface="Arial" panose="020B0604020202020204" pitchFamily="34" charset="0"/>
                <a:cs typeface="DejaVu Sans"/>
              </a:rPr>
              <a:t>urban planning, environmental management,</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natural resource management</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Two fundamental data models </a:t>
            </a:r>
            <a:r>
              <a:rPr lang="en-US" altLang="en-US" sz="2400" kern="0" noProof="1">
                <a:latin typeface="DejaVu Sans"/>
                <a:ea typeface="Arial" panose="020B0604020202020204" pitchFamily="34" charset="0"/>
                <a:cs typeface="DejaVu Sans"/>
              </a:rPr>
              <a:t>used in GIS are </a:t>
            </a:r>
            <a:r>
              <a:rPr lang="en-US" altLang="en-US" sz="2400" b="1" kern="0" noProof="1">
                <a:latin typeface="DejaVu Sans"/>
                <a:ea typeface="Arial" panose="020B0604020202020204" pitchFamily="34" charset="0"/>
                <a:cs typeface="DejaVu Sans"/>
              </a:rPr>
              <a:t>raster</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vector data </a:t>
            </a:r>
            <a:r>
              <a:rPr lang="en-US" altLang="en-US" sz="2400" kern="0" noProof="1">
                <a:latin typeface="DejaVu Sans"/>
                <a:ea typeface="Arial" panose="020B0604020202020204" pitchFamily="34" charset="0"/>
                <a:cs typeface="DejaVu Sans"/>
              </a:rPr>
              <a:t>models.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GIS data represents real-world objects such as roads, land use, elevation with digital data.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 Real world objects or features of earth can be divided into two abstractions: discrete objects (a Tree) and continuous fields (like elevation).</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356104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Band </a:t>
            </a:r>
            <a:r>
              <a:rPr lang="en-US" altLang="en-US" sz="2400" b="1" kern="0" noProof="1" smtClean="0">
                <a:latin typeface="DejaVu Sans"/>
                <a:ea typeface="Arial" panose="020B0604020202020204" pitchFamily="34" charset="0"/>
                <a:cs typeface="DejaVu Sans"/>
              </a:rPr>
              <a:t>Count</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Raster </a:t>
            </a:r>
            <a:r>
              <a:rPr lang="en-US" altLang="en-US" sz="2400" b="1" kern="0" noProof="1">
                <a:latin typeface="DejaVu Sans"/>
                <a:ea typeface="Arial" panose="020B0604020202020204" pitchFamily="34" charset="0"/>
                <a:cs typeface="DejaVu Sans"/>
              </a:rPr>
              <a:t>data can also contain multiple bands</a:t>
            </a:r>
            <a:r>
              <a:rPr lang="en-US" altLang="en-US" sz="2400" kern="0" noProof="1">
                <a:latin typeface="DejaVu Sans"/>
                <a:ea typeface="Arial" panose="020B0604020202020204" pitchFamily="34" charset="0"/>
                <a:cs typeface="DejaVu Sans"/>
              </a:rPr>
              <a:t>, with </a:t>
            </a:r>
            <a:r>
              <a:rPr lang="en-US" altLang="en-US" sz="2400" b="1" kern="0" noProof="1">
                <a:latin typeface="DejaVu Sans"/>
                <a:ea typeface="Arial" panose="020B0604020202020204" pitchFamily="34" charset="0"/>
                <a:cs typeface="DejaVu Sans"/>
              </a:rPr>
              <a:t>each band representing a different attribute of the geographic area.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 </a:t>
            </a:r>
            <a:r>
              <a:rPr lang="en-US" altLang="en-US" sz="2400" b="1" kern="0" noProof="1">
                <a:latin typeface="DejaVu Sans"/>
                <a:ea typeface="Arial" panose="020B0604020202020204" pitchFamily="34" charset="0"/>
                <a:cs typeface="DejaVu Sans"/>
              </a:rPr>
              <a:t>satellite image may contain multiple bands </a:t>
            </a:r>
            <a:r>
              <a:rPr lang="en-US" altLang="en-US" sz="2400" kern="0" noProof="1">
                <a:latin typeface="DejaVu Sans"/>
                <a:ea typeface="Arial" panose="020B0604020202020204" pitchFamily="34" charset="0"/>
                <a:cs typeface="DejaVu Sans"/>
              </a:rPr>
              <a:t>that </a:t>
            </a:r>
            <a:r>
              <a:rPr lang="en-US" altLang="en-US" sz="2400" b="1" kern="0" noProof="1">
                <a:latin typeface="DejaVu Sans"/>
                <a:ea typeface="Arial" panose="020B0604020202020204" pitchFamily="34" charset="0"/>
                <a:cs typeface="DejaVu Sans"/>
              </a:rPr>
              <a:t>represent different wavelengths of light</a:t>
            </a:r>
            <a:r>
              <a:rPr lang="en-US" altLang="en-US" sz="2400" kern="0" noProof="1">
                <a:latin typeface="DejaVu Sans"/>
                <a:ea typeface="Arial" panose="020B0604020202020204" pitchFamily="34" charset="0"/>
                <a:cs typeface="DejaVu Sans"/>
              </a:rPr>
              <a:t>.</a:t>
            </a:r>
          </a:p>
        </p:txBody>
      </p:sp>
    </p:spTree>
    <p:extLst>
      <p:ext uri="{BB962C8B-B14F-4D97-AF65-F5344CB8AC3E}">
        <p14:creationId xmlns:p14="http://schemas.microsoft.com/office/powerpoint/2010/main" val="1943988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Projection</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Raster data </a:t>
            </a:r>
            <a:r>
              <a:rPr lang="en-US" altLang="en-US" sz="2400" b="1" kern="0" noProof="1">
                <a:latin typeface="DejaVu Sans"/>
                <a:ea typeface="Arial" panose="020B0604020202020204" pitchFamily="34" charset="0"/>
                <a:cs typeface="DejaVu Sans"/>
              </a:rPr>
              <a:t>must be projected in order to be used with other spatial data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means that the data must be </a:t>
            </a:r>
            <a:r>
              <a:rPr lang="en-US" altLang="en-US" sz="2400" b="1" kern="0" noProof="1">
                <a:latin typeface="DejaVu Sans"/>
                <a:ea typeface="Arial" panose="020B0604020202020204" pitchFamily="34" charset="0"/>
                <a:cs typeface="DejaVu Sans"/>
              </a:rPr>
              <a:t>transformed from its original coordinate system to a common coordinate system</a:t>
            </a:r>
            <a:r>
              <a:rPr lang="en-US" altLang="en-US" sz="2400" kern="0" noProof="1">
                <a:latin typeface="DejaVu Sans"/>
                <a:ea typeface="Arial" panose="020B0604020202020204" pitchFamily="34" charset="0"/>
                <a:cs typeface="DejaVu Sans"/>
              </a:rPr>
              <a:t> that can be used with other data.</a:t>
            </a:r>
          </a:p>
        </p:txBody>
      </p:sp>
    </p:spTree>
    <p:extLst>
      <p:ext uri="{BB962C8B-B14F-4D97-AF65-F5344CB8AC3E}">
        <p14:creationId xmlns:p14="http://schemas.microsoft.com/office/powerpoint/2010/main" val="14862692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Raster Data Model</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Metadata</a:t>
            </a: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Finally</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raster data should always be accompanied by metadata</a:t>
            </a:r>
            <a:r>
              <a:rPr lang="en-US" altLang="en-US" sz="2400" kern="0" noProof="1">
                <a:latin typeface="DejaVu Sans"/>
                <a:ea typeface="Arial" panose="020B0604020202020204" pitchFamily="34" charset="0"/>
                <a:cs typeface="DejaVu Sans"/>
              </a:rPr>
              <a:t>, which provides important information about the data, such as </a:t>
            </a:r>
            <a:r>
              <a:rPr lang="en-US" altLang="en-US" sz="2400" b="1" kern="0" noProof="1">
                <a:latin typeface="DejaVu Sans"/>
                <a:ea typeface="Arial" panose="020B0604020202020204" pitchFamily="34" charset="0"/>
                <a:cs typeface="DejaVu Sans"/>
              </a:rPr>
              <a:t>the date of acquisition, the spatial resolution, and the data source</a:t>
            </a:r>
            <a:r>
              <a:rPr lang="en-US" altLang="en-US" sz="2400" kern="0" noProof="1">
                <a:latin typeface="DejaVu Sans"/>
                <a:ea typeface="Arial" panose="020B0604020202020204" pitchFamily="34" charset="0"/>
                <a:cs typeface="DejaVu Sans"/>
              </a:rPr>
              <a:t>.</a:t>
            </a:r>
          </a:p>
        </p:txBody>
      </p:sp>
    </p:spTree>
    <p:extLst>
      <p:ext uri="{BB962C8B-B14F-4D97-AF65-F5344CB8AC3E}">
        <p14:creationId xmlns:p14="http://schemas.microsoft.com/office/powerpoint/2010/main" val="65402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Model In GIS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Vector data represent </a:t>
            </a:r>
            <a:r>
              <a:rPr lang="en-US" altLang="en-US" sz="2400" b="1" kern="0" noProof="1" smtClean="0">
                <a:latin typeface="DejaVu Sans"/>
                <a:ea typeface="Arial" panose="020B0604020202020204" pitchFamily="34" charset="0"/>
                <a:cs typeface="DejaVu Sans"/>
              </a:rPr>
              <a:t>the features as an individual point</a:t>
            </a:r>
            <a:r>
              <a:rPr lang="en-US" altLang="en-US" sz="2400" kern="0" noProof="1" smtClean="0">
                <a:latin typeface="DejaVu Sans"/>
                <a:ea typeface="Arial" panose="020B0604020202020204" pitchFamily="34" charset="0"/>
                <a:cs typeface="DejaVu Sans"/>
              </a:rPr>
              <a:t>, and </a:t>
            </a:r>
            <a:r>
              <a:rPr lang="en-US" altLang="en-US" sz="2400" b="1" kern="0" noProof="1" smtClean="0">
                <a:latin typeface="DejaVu Sans"/>
                <a:ea typeface="Arial" panose="020B0604020202020204" pitchFamily="34" charset="0"/>
                <a:cs typeface="DejaVu Sans"/>
              </a:rPr>
              <a:t>they are stored as pairs of (x, y) coordinates.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If </a:t>
            </a:r>
            <a:r>
              <a:rPr lang="en-US" altLang="en-US" sz="2400" b="1" kern="0" noProof="1" smtClean="0">
                <a:latin typeface="DejaVu Sans"/>
                <a:ea typeface="Arial" panose="020B0604020202020204" pitchFamily="34" charset="0"/>
                <a:cs typeface="DejaVu Sans"/>
              </a:rPr>
              <a:t>these points are joined</a:t>
            </a:r>
            <a:r>
              <a:rPr lang="en-US" altLang="en-US" sz="2400" kern="0" noProof="1" smtClean="0">
                <a:latin typeface="DejaVu Sans"/>
                <a:ea typeface="Arial" panose="020B0604020202020204" pitchFamily="34" charset="0"/>
                <a:cs typeface="DejaVu Sans"/>
              </a:rPr>
              <a:t>, they </a:t>
            </a:r>
            <a:r>
              <a:rPr lang="en-US" altLang="en-US" sz="2400" b="1" kern="0" noProof="1" smtClean="0">
                <a:latin typeface="DejaVu Sans"/>
                <a:ea typeface="Arial" panose="020B0604020202020204" pitchFamily="34" charset="0"/>
                <a:cs typeface="DejaVu Sans"/>
              </a:rPr>
              <a:t>create a lines feature</a:t>
            </a:r>
            <a:r>
              <a:rPr lang="en-US" altLang="en-US" sz="2400" kern="0" noProof="1" smtClean="0">
                <a:latin typeface="DejaVu Sans"/>
                <a:ea typeface="Arial" panose="020B0604020202020204" pitchFamily="34" charset="0"/>
                <a:cs typeface="DejaVu Sans"/>
              </a:rPr>
              <a:t>, or </a:t>
            </a:r>
            <a:r>
              <a:rPr lang="en-US" altLang="en-US" sz="2400" b="1" kern="0" noProof="1" smtClean="0">
                <a:latin typeface="DejaVu Sans"/>
                <a:ea typeface="Arial" panose="020B0604020202020204" pitchFamily="34" charset="0"/>
                <a:cs typeface="DejaVu Sans"/>
              </a:rPr>
              <a:t>if they joined into a closed ring</a:t>
            </a:r>
            <a:r>
              <a:rPr lang="en-US" altLang="en-US" sz="2400" kern="0" noProof="1" smtClean="0">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they create a polygon</a:t>
            </a:r>
            <a:r>
              <a:rPr lang="en-US" altLang="en-US" sz="2400" kern="0" noProof="1" smtClean="0">
                <a:latin typeface="DejaVu Sans"/>
                <a:ea typeface="Arial" panose="020B0604020202020204" pitchFamily="34" charset="0"/>
                <a:cs typeface="DejaVu Sans"/>
              </a:rPr>
              <a:t>, but all vector data fundamentally consists of </a:t>
            </a:r>
            <a:r>
              <a:rPr lang="en-US" altLang="en-US" sz="2400" b="1" kern="0" noProof="1" smtClean="0">
                <a:latin typeface="DejaVu Sans"/>
                <a:ea typeface="Arial" panose="020B0604020202020204" pitchFamily="34" charset="0"/>
                <a:cs typeface="DejaVu Sans"/>
              </a:rPr>
              <a:t>lists of coordinates that define vertices and paths</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Vectors are frequently </a:t>
            </a:r>
            <a:r>
              <a:rPr lang="en-US" altLang="en-US" sz="2400" b="1" kern="0" noProof="1" smtClean="0">
                <a:latin typeface="DejaVu Sans"/>
                <a:ea typeface="Arial" panose="020B0604020202020204" pitchFamily="34" charset="0"/>
                <a:cs typeface="DejaVu Sans"/>
              </a:rPr>
              <a:t>used in all kinds of applications</a:t>
            </a:r>
            <a:r>
              <a:rPr lang="en-US" altLang="en-US" sz="2400" kern="0" noProof="1" smtClean="0">
                <a:latin typeface="DejaVu Sans"/>
                <a:ea typeface="Arial" panose="020B0604020202020204" pitchFamily="34" charset="0"/>
                <a:cs typeface="DejaVu Sans"/>
              </a:rPr>
              <a:t>.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One common area is </a:t>
            </a:r>
            <a:r>
              <a:rPr lang="en-US" altLang="en-US" sz="2400" b="1" kern="0" noProof="1" smtClean="0">
                <a:latin typeface="DejaVu Sans"/>
                <a:ea typeface="Arial" panose="020B0604020202020204" pitchFamily="34" charset="0"/>
                <a:cs typeface="DejaVu Sans"/>
              </a:rPr>
              <a:t>urban planning</a:t>
            </a:r>
            <a:r>
              <a:rPr lang="en-US" altLang="en-US" sz="2400" kern="0" noProof="1" smtClean="0">
                <a:latin typeface="DejaVu Sans"/>
                <a:ea typeface="Arial" panose="020B0604020202020204" pitchFamily="34" charset="0"/>
                <a:cs typeface="DejaVu Sans"/>
              </a:rPr>
              <a:t>, where </a:t>
            </a:r>
            <a:r>
              <a:rPr lang="en-US" altLang="en-US" sz="2400" b="1" kern="0" noProof="1" smtClean="0">
                <a:latin typeface="DejaVu Sans"/>
                <a:ea typeface="Arial" panose="020B0604020202020204" pitchFamily="34" charset="0"/>
                <a:cs typeface="DejaVu Sans"/>
              </a:rPr>
              <a:t>land parcels and buildings are often represented as polygons</a:t>
            </a:r>
            <a:r>
              <a:rPr lang="en-US" altLang="en-US" sz="2400" kern="0" noProof="1" smtClean="0">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roads as polylines or polygons </a:t>
            </a:r>
            <a:r>
              <a:rPr lang="en-US" altLang="en-US" sz="2400" kern="0" noProof="1" smtClean="0">
                <a:latin typeface="DejaVu Sans"/>
                <a:ea typeface="Arial" panose="020B0604020202020204" pitchFamily="34" charset="0"/>
                <a:cs typeface="DejaVu Sans"/>
              </a:rPr>
              <a:t>(road edge), and </a:t>
            </a:r>
            <a:r>
              <a:rPr lang="en-US" altLang="en-US" sz="2400" b="1" kern="0" noProof="1" smtClean="0">
                <a:latin typeface="DejaVu Sans"/>
                <a:ea typeface="Arial" panose="020B0604020202020204" pitchFamily="34" charset="0"/>
                <a:cs typeface="DejaVu Sans"/>
              </a:rPr>
              <a:t>small features like telephone poles are represented </a:t>
            </a:r>
            <a:r>
              <a:rPr lang="en-US" altLang="en-US" sz="2400" kern="0" noProof="1" smtClean="0">
                <a:latin typeface="DejaVu Sans"/>
                <a:ea typeface="Arial" panose="020B0604020202020204" pitchFamily="34" charset="0"/>
                <a:cs typeface="DejaVu Sans"/>
              </a:rPr>
              <a:t>by </a:t>
            </a:r>
            <a:r>
              <a:rPr lang="en-US" altLang="en-US" sz="2400" b="1" kern="0" noProof="1" smtClean="0">
                <a:latin typeface="DejaVu Sans"/>
                <a:ea typeface="Arial" panose="020B0604020202020204" pitchFamily="34" charset="0"/>
                <a:cs typeface="DejaVu Sans"/>
              </a:rPr>
              <a:t>points</a:t>
            </a:r>
            <a:r>
              <a:rPr lang="en-US" altLang="en-US" sz="2400" kern="0" noProof="1" smtClean="0">
                <a:latin typeface="DejaVu Sans"/>
                <a:ea typeface="Arial" panose="020B0604020202020204" pitchFamily="34" charset="0"/>
                <a:cs typeface="DejaVu Sans"/>
              </a:rPr>
              <a:t>.</a:t>
            </a: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261698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Model In GIS</a:t>
            </a:r>
          </a:p>
        </p:txBody>
      </p:sp>
      <p:sp>
        <p:nvSpPr>
          <p:cNvPr id="10" name="object 9"/>
          <p:cNvSpPr txBox="1"/>
          <p:nvPr>
            <p:custDataLst>
              <p:tags r:id="rId1"/>
            </p:custDataLst>
          </p:nvPr>
        </p:nvSpPr>
        <p:spPr>
          <a:xfrm>
            <a:off x="974882" y="1585861"/>
            <a:ext cx="5064971"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Vector data represents </a:t>
            </a:r>
            <a:r>
              <a:rPr lang="en-US" altLang="en-US" sz="2400" b="1" kern="0" noProof="1">
                <a:latin typeface="DejaVu Sans"/>
                <a:ea typeface="Arial" panose="020B0604020202020204" pitchFamily="34" charset="0"/>
                <a:cs typeface="DejaVu Sans"/>
              </a:rPr>
              <a:t>geographic features using points, lines, and polygons, defined by x, y, and sometimes z</a:t>
            </a:r>
            <a:r>
              <a:rPr lang="en-US" altLang="en-US" sz="2400" kern="0" noProof="1">
                <a:latin typeface="DejaVu Sans"/>
                <a:ea typeface="Arial" panose="020B0604020202020204" pitchFamily="34" charset="0"/>
                <a:cs typeface="DejaVu Sans"/>
              </a:rPr>
              <a:t> coordinates to include elevation or height information.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Unlike </a:t>
            </a:r>
            <a:r>
              <a:rPr lang="en-US" altLang="en-US" sz="2400" b="1" kern="0" noProof="1">
                <a:latin typeface="DejaVu Sans"/>
                <a:ea typeface="Arial" panose="020B0604020202020204" pitchFamily="34" charset="0"/>
                <a:cs typeface="DejaVu Sans"/>
              </a:rPr>
              <a:t>raster data</a:t>
            </a:r>
            <a:r>
              <a:rPr lang="en-US" altLang="en-US" sz="2400" kern="0" noProof="1">
                <a:latin typeface="DejaVu Sans"/>
                <a:ea typeface="Arial" panose="020B0604020202020204" pitchFamily="34" charset="0"/>
                <a:cs typeface="DejaVu Sans"/>
              </a:rPr>
              <a:t>, which is </a:t>
            </a:r>
            <a:r>
              <a:rPr lang="en-US" altLang="en-US" sz="2400" b="1" kern="0" noProof="1">
                <a:latin typeface="DejaVu Sans"/>
                <a:ea typeface="Arial" panose="020B0604020202020204" pitchFamily="34" charset="0"/>
                <a:cs typeface="DejaVu Sans"/>
              </a:rPr>
              <a:t>grid-based</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vector data </a:t>
            </a:r>
            <a:r>
              <a:rPr lang="en-US" altLang="en-US" sz="2400" kern="0" noProof="1">
                <a:latin typeface="DejaVu Sans"/>
                <a:ea typeface="Arial" panose="020B0604020202020204" pitchFamily="34" charset="0"/>
                <a:cs typeface="DejaVu Sans"/>
              </a:rPr>
              <a:t>provides </a:t>
            </a:r>
            <a:r>
              <a:rPr lang="en-US" altLang="en-US" sz="2400" b="1" kern="0" noProof="1">
                <a:latin typeface="DejaVu Sans"/>
                <a:ea typeface="Arial" panose="020B0604020202020204" pitchFamily="34" charset="0"/>
                <a:cs typeface="DejaVu Sans"/>
              </a:rPr>
              <a:t>precise spatial representations.</a:t>
            </a:r>
          </a:p>
        </p:txBody>
      </p:sp>
      <p:pic>
        <p:nvPicPr>
          <p:cNvPr id="2" name="Picture 1"/>
          <p:cNvPicPr>
            <a:picLocks noChangeAspect="1"/>
          </p:cNvPicPr>
          <p:nvPr/>
        </p:nvPicPr>
        <p:blipFill>
          <a:blip r:embed="rId3"/>
          <a:stretch>
            <a:fillRect/>
          </a:stretch>
        </p:blipFill>
        <p:spPr>
          <a:xfrm>
            <a:off x="6432885" y="1251284"/>
            <a:ext cx="5862637" cy="5862637"/>
          </a:xfrm>
          <a:prstGeom prst="rect">
            <a:avLst/>
          </a:prstGeom>
        </p:spPr>
      </p:pic>
    </p:spTree>
    <p:extLst>
      <p:ext uri="{BB962C8B-B14F-4D97-AF65-F5344CB8AC3E}">
        <p14:creationId xmlns:p14="http://schemas.microsoft.com/office/powerpoint/2010/main" val="32166589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Coordinate-Based</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Uses x, y, and optionally z coordi</a:t>
            </a:r>
            <a:r>
              <a:rPr lang="en-US" altLang="en-US" sz="2400" kern="0" noProof="1">
                <a:latin typeface="DejaVu Sans"/>
                <a:ea typeface="Arial" panose="020B0604020202020204" pitchFamily="34" charset="0"/>
                <a:cs typeface="DejaVu Sans"/>
              </a:rPr>
              <a:t>nates to define the shape and location of features, allowing for three-dimensional representation</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Discrete Data Representation</a:t>
            </a:r>
            <a:r>
              <a:rPr lang="en-US" altLang="en-US" sz="2400" kern="0" noProof="1">
                <a:latin typeface="DejaVu Sans"/>
                <a:ea typeface="Arial" panose="020B0604020202020204" pitchFamily="34" charset="0"/>
                <a:cs typeface="DejaVu Sans"/>
              </a:rPr>
              <a:t>: Ideal for </a:t>
            </a:r>
            <a:r>
              <a:rPr lang="en-US" altLang="en-US" sz="2400" b="1" kern="0" noProof="1">
                <a:latin typeface="DejaVu Sans"/>
                <a:ea typeface="Arial" panose="020B0604020202020204" pitchFamily="34" charset="0"/>
                <a:cs typeface="DejaVu Sans"/>
              </a:rPr>
              <a:t>representing</a:t>
            </a:r>
            <a:r>
              <a:rPr lang="en-US" altLang="en-US" sz="2400" kern="0" noProof="1">
                <a:latin typeface="DejaVu Sans"/>
                <a:ea typeface="Arial" panose="020B0604020202020204" pitchFamily="34" charset="0"/>
                <a:cs typeface="DejaVu Sans"/>
              </a:rPr>
              <a:t> discrete features like </a:t>
            </a:r>
            <a:r>
              <a:rPr lang="en-US" altLang="en-US" sz="2400" b="1" kern="0" noProof="1">
                <a:latin typeface="DejaVu Sans"/>
                <a:ea typeface="Arial" panose="020B0604020202020204" pitchFamily="34" charset="0"/>
                <a:cs typeface="DejaVu Sans"/>
              </a:rPr>
              <a:t>roads, property boundaries, and landmarks</a:t>
            </a:r>
            <a:r>
              <a:rPr lang="en-US" altLang="en-US" sz="2400" b="1"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Scalability</a:t>
            </a:r>
            <a:r>
              <a:rPr lang="en-US" altLang="en-US" sz="2400" kern="0" noProof="1">
                <a:latin typeface="DejaVu Sans"/>
                <a:ea typeface="Arial" panose="020B0604020202020204" pitchFamily="34" charset="0"/>
                <a:cs typeface="DejaVu Sans"/>
              </a:rPr>
              <a:t>: Vector data can be easily scaled without losing detail, making it suitable for maps of various scales.</a:t>
            </a: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7005528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Vector </a:t>
            </a:r>
            <a:r>
              <a:rPr lang="en-US" b="1" dirty="0">
                <a:ln/>
                <a:solidFill>
                  <a:schemeClr val="accent1">
                    <a:lumMod val="50000"/>
                  </a:schemeClr>
                </a:solidFill>
                <a:effectLst>
                  <a:outerShdw blurRad="38100" dist="19050" dir="2700000" algn="tl" rotWithShape="0">
                    <a:schemeClr val="dk1">
                      <a:alpha val="40000"/>
                    </a:schemeClr>
                  </a:outerShdw>
                </a:effectLst>
                <a:sym typeface="+mn-ea"/>
              </a:rPr>
              <a:t>data</a:t>
            </a:r>
          </a:p>
        </p:txBody>
      </p:sp>
      <p:pic>
        <p:nvPicPr>
          <p:cNvPr id="2" name="Picture 1"/>
          <p:cNvPicPr>
            <a:picLocks noChangeAspect="1"/>
          </p:cNvPicPr>
          <p:nvPr/>
        </p:nvPicPr>
        <p:blipFill>
          <a:blip r:embed="rId2"/>
          <a:stretch>
            <a:fillRect/>
          </a:stretch>
        </p:blipFill>
        <p:spPr>
          <a:xfrm>
            <a:off x="719675" y="1311442"/>
            <a:ext cx="4919626" cy="4971548"/>
          </a:xfrm>
          <a:prstGeom prst="rect">
            <a:avLst/>
          </a:prstGeom>
        </p:spPr>
      </p:pic>
    </p:spTree>
    <p:extLst>
      <p:ext uri="{BB962C8B-B14F-4D97-AF65-F5344CB8AC3E}">
        <p14:creationId xmlns:p14="http://schemas.microsoft.com/office/powerpoint/2010/main" val="447755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Types of vector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data</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Points</a:t>
            </a:r>
            <a:r>
              <a:rPr lang="en-US" altLang="en-US" sz="2400" kern="0" noProof="1">
                <a:latin typeface="DejaVu Sans"/>
                <a:ea typeface="Arial" panose="020B0604020202020204" pitchFamily="34" charset="0"/>
                <a:cs typeface="DejaVu Sans"/>
              </a:rPr>
              <a:t>: Vector data representing </a:t>
            </a:r>
            <a:r>
              <a:rPr lang="en-US" altLang="en-US" sz="2400" b="1" kern="0" noProof="1">
                <a:latin typeface="DejaVu Sans"/>
                <a:ea typeface="Arial" panose="020B0604020202020204" pitchFamily="34" charset="0"/>
                <a:cs typeface="DejaVu Sans"/>
              </a:rPr>
              <a:t>discrete locations defined by x, y coordinates</a:t>
            </a:r>
            <a:r>
              <a:rPr lang="en-US" altLang="en-US" sz="2400" kern="0" noProof="1">
                <a:latin typeface="DejaVu Sans"/>
                <a:ea typeface="Arial" panose="020B0604020202020204" pitchFamily="34" charset="0"/>
                <a:cs typeface="DejaVu Sans"/>
              </a:rPr>
              <a:t>. Used for mapping specific </a:t>
            </a:r>
            <a:r>
              <a:rPr lang="en-US" altLang="en-US" sz="2400" b="1" kern="0" noProof="1">
                <a:latin typeface="DejaVu Sans"/>
                <a:ea typeface="Arial" panose="020B0604020202020204" pitchFamily="34" charset="0"/>
                <a:cs typeface="DejaVu Sans"/>
              </a:rPr>
              <a:t>features like landmarks, wells, or monitoring stations.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Lines (Polylines): </a:t>
            </a:r>
            <a:r>
              <a:rPr lang="en-US" altLang="en-US" sz="2400" kern="0" noProof="1">
                <a:latin typeface="DejaVu Sans"/>
                <a:ea typeface="Arial" panose="020B0604020202020204" pitchFamily="34" charset="0"/>
                <a:cs typeface="DejaVu Sans"/>
              </a:rPr>
              <a:t>Vector data representing </a:t>
            </a:r>
            <a:r>
              <a:rPr lang="en-US" altLang="en-US" sz="2400" b="1" kern="0" noProof="1">
                <a:latin typeface="DejaVu Sans"/>
                <a:ea typeface="Arial" panose="020B0604020202020204" pitchFamily="34" charset="0"/>
                <a:cs typeface="DejaVu Sans"/>
              </a:rPr>
              <a:t>sequences of points connected by straight or curved segments</a:t>
            </a:r>
            <a:r>
              <a:rPr lang="en-US" altLang="en-US" sz="2400" kern="0" noProof="1">
                <a:latin typeface="DejaVu Sans"/>
                <a:ea typeface="Arial" panose="020B0604020202020204" pitchFamily="34" charset="0"/>
                <a:cs typeface="DejaVu Sans"/>
              </a:rPr>
              <a:t>. Used for </a:t>
            </a:r>
            <a:r>
              <a:rPr lang="en-US" altLang="en-US" sz="2400" b="1" kern="0" noProof="1">
                <a:latin typeface="DejaVu Sans"/>
                <a:ea typeface="Arial" panose="020B0604020202020204" pitchFamily="34" charset="0"/>
                <a:cs typeface="DejaVu Sans"/>
              </a:rPr>
              <a:t>mapping features such as roads, rivers, and pipelines.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Polygons</a:t>
            </a:r>
            <a:r>
              <a:rPr lang="en-US" altLang="en-US" sz="2400" kern="0" noProof="1">
                <a:latin typeface="DejaVu Sans"/>
                <a:ea typeface="Arial" panose="020B0604020202020204" pitchFamily="34" charset="0"/>
                <a:cs typeface="DejaVu Sans"/>
              </a:rPr>
              <a:t>: Vector data representing </a:t>
            </a:r>
            <a:r>
              <a:rPr lang="en-US" altLang="en-US" sz="2400" b="1" kern="0" noProof="1">
                <a:latin typeface="DejaVu Sans"/>
                <a:ea typeface="Arial" panose="020B0604020202020204" pitchFamily="34" charset="0"/>
                <a:cs typeface="DejaVu Sans"/>
              </a:rPr>
              <a:t>enclosed areas defined by a series of connected points</a:t>
            </a:r>
            <a:r>
              <a:rPr lang="en-US" altLang="en-US" sz="2400" kern="0" noProof="1">
                <a:latin typeface="DejaVu Sans"/>
                <a:ea typeface="Arial" panose="020B0604020202020204" pitchFamily="34" charset="0"/>
                <a:cs typeface="DejaVu Sans"/>
              </a:rPr>
              <a:t>. Used for mapping features like administrative boundaries, land parcels, and lakes.</a:t>
            </a:r>
          </a:p>
        </p:txBody>
      </p:sp>
    </p:spTree>
    <p:extLst>
      <p:ext uri="{BB962C8B-B14F-4D97-AF65-F5344CB8AC3E}">
        <p14:creationId xmlns:p14="http://schemas.microsoft.com/office/powerpoint/2010/main" val="36957306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Types of vector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data</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Networks</a:t>
            </a:r>
            <a:r>
              <a:rPr lang="en-US" altLang="en-US" sz="2400" kern="0" noProof="1">
                <a:latin typeface="DejaVu Sans"/>
                <a:ea typeface="Arial" panose="020B0604020202020204" pitchFamily="34" charset="0"/>
                <a:cs typeface="DejaVu Sans"/>
              </a:rPr>
              <a:t>: Vector data </a:t>
            </a:r>
            <a:r>
              <a:rPr lang="en-US" altLang="en-US" sz="2400" b="1" kern="0" noProof="1">
                <a:latin typeface="DejaVu Sans"/>
                <a:ea typeface="Arial" panose="020B0604020202020204" pitchFamily="34" charset="0"/>
                <a:cs typeface="DejaVu Sans"/>
              </a:rPr>
              <a:t>representing</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interconnected sets of points and lines</a:t>
            </a:r>
            <a:r>
              <a:rPr lang="en-US" altLang="en-US" sz="2400" kern="0" noProof="1">
                <a:latin typeface="DejaVu Sans"/>
                <a:ea typeface="Arial" panose="020B0604020202020204" pitchFamily="34" charset="0"/>
                <a:cs typeface="DejaVu Sans"/>
              </a:rPr>
              <a:t>, used for </a:t>
            </a:r>
            <a:r>
              <a:rPr lang="en-US" altLang="en-US" sz="2400" b="1" kern="0" noProof="1">
                <a:latin typeface="DejaVu Sans"/>
                <a:ea typeface="Arial" panose="020B0604020202020204" pitchFamily="34" charset="0"/>
                <a:cs typeface="DejaVu Sans"/>
              </a:rPr>
              <a:t>modeling transportation networks </a:t>
            </a:r>
            <a:r>
              <a:rPr lang="en-US" altLang="en-US" sz="2400" kern="0" noProof="1">
                <a:latin typeface="DejaVu Sans"/>
                <a:ea typeface="Arial" panose="020B0604020202020204" pitchFamily="34" charset="0"/>
                <a:cs typeface="DejaVu Sans"/>
              </a:rPr>
              <a:t>(roads, railways), </a:t>
            </a:r>
            <a:r>
              <a:rPr lang="en-US" altLang="en-US" sz="2400" b="1" kern="0" noProof="1">
                <a:latin typeface="DejaVu Sans"/>
                <a:ea typeface="Arial" panose="020B0604020202020204" pitchFamily="34" charset="0"/>
                <a:cs typeface="DejaVu Sans"/>
              </a:rPr>
              <a:t>utility networks </a:t>
            </a:r>
            <a:r>
              <a:rPr lang="en-US" altLang="en-US" sz="2400" kern="0" noProof="1">
                <a:latin typeface="DejaVu Sans"/>
                <a:ea typeface="Arial" panose="020B0604020202020204" pitchFamily="34" charset="0"/>
                <a:cs typeface="DejaVu Sans"/>
              </a:rPr>
              <a:t>(electricity, water), and communication networks.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Contours</a:t>
            </a:r>
            <a:r>
              <a:rPr lang="en-US" altLang="en-US" sz="2400" kern="0" noProof="1">
                <a:latin typeface="DejaVu Sans"/>
                <a:ea typeface="Arial" panose="020B0604020202020204" pitchFamily="34" charset="0"/>
                <a:cs typeface="DejaVu Sans"/>
              </a:rPr>
              <a:t>: Vector data </a:t>
            </a:r>
            <a:r>
              <a:rPr lang="en-US" altLang="en-US" sz="2400" b="1" kern="0" noProof="1">
                <a:latin typeface="DejaVu Sans"/>
                <a:ea typeface="Arial" panose="020B0604020202020204" pitchFamily="34" charset="0"/>
                <a:cs typeface="DejaVu Sans"/>
              </a:rPr>
              <a:t>derived from raster DEMs</a:t>
            </a:r>
            <a:r>
              <a:rPr lang="en-US" altLang="en-US" sz="2400" kern="0" noProof="1">
                <a:latin typeface="DejaVu Sans"/>
                <a:ea typeface="Arial" panose="020B0604020202020204" pitchFamily="34" charset="0"/>
                <a:cs typeface="DejaVu Sans"/>
              </a:rPr>
              <a:t>, representing </a:t>
            </a:r>
            <a:r>
              <a:rPr lang="en-US" altLang="en-US" sz="2400" b="1" kern="0" noProof="1">
                <a:latin typeface="DejaVu Sans"/>
                <a:ea typeface="Arial" panose="020B0604020202020204" pitchFamily="34" charset="0"/>
                <a:cs typeface="DejaVu Sans"/>
              </a:rPr>
              <a:t>lines connecting points of equal elevation</a:t>
            </a:r>
            <a:r>
              <a:rPr lang="en-US" altLang="en-US" sz="2400" kern="0" noProof="1">
                <a:latin typeface="DejaVu Sans"/>
                <a:ea typeface="Arial" panose="020B0604020202020204" pitchFamily="34" charset="0"/>
                <a:cs typeface="DejaVu Sans"/>
              </a:rPr>
              <a:t>. Used for terrain visualization, engineering design, and landscape analysis.</a:t>
            </a:r>
          </a:p>
        </p:txBody>
      </p:sp>
    </p:spTree>
    <p:extLst>
      <p:ext uri="{BB962C8B-B14F-4D97-AF65-F5344CB8AC3E}">
        <p14:creationId xmlns:p14="http://schemas.microsoft.com/office/powerpoint/2010/main" val="313014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formats</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Shapefile (.shp) - </a:t>
            </a:r>
            <a:r>
              <a:rPr lang="en-US" altLang="en-US" sz="2400" kern="0" noProof="1">
                <a:latin typeface="DejaVu Sans"/>
                <a:ea typeface="Arial" panose="020B0604020202020204" pitchFamily="34" charset="0"/>
                <a:cs typeface="DejaVu Sans"/>
              </a:rPr>
              <a:t>A popular vector format consisting of multiple files (.shp, .shx, .dbf) that store geometric and attribute data</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GeoJSON (.geojson) - </a:t>
            </a:r>
            <a:r>
              <a:rPr lang="en-US" altLang="en-US" sz="2400" kern="0" noProof="1">
                <a:latin typeface="DejaVu Sans"/>
                <a:ea typeface="Arial" panose="020B0604020202020204" pitchFamily="34" charset="0"/>
                <a:cs typeface="DejaVu Sans"/>
              </a:rPr>
              <a:t>A format for encoding a variety of geographic data structures using JavaScript Object Notation (JSON).</a:t>
            </a:r>
          </a:p>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b="1" kern="0" noProof="1">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KML/KMZ </a:t>
            </a:r>
            <a:r>
              <a:rPr lang="en-US" altLang="en-US" sz="2400" b="1" kern="0" noProof="1">
                <a:latin typeface="DejaVu Sans"/>
                <a:ea typeface="Arial" panose="020B0604020202020204" pitchFamily="34" charset="0"/>
                <a:cs typeface="DejaVu Sans"/>
              </a:rPr>
              <a:t>(.kml, .kmz) - </a:t>
            </a:r>
            <a:r>
              <a:rPr lang="en-US" altLang="en-US" sz="2400" kern="0" noProof="1">
                <a:latin typeface="DejaVu Sans"/>
                <a:ea typeface="Arial" panose="020B0604020202020204" pitchFamily="34" charset="0"/>
                <a:cs typeface="DejaVu Sans"/>
              </a:rPr>
              <a:t>Keyhole Markup Language and its compressed counterpart, used for displaying geographic data.</a:t>
            </a:r>
          </a:p>
        </p:txBody>
      </p:sp>
    </p:spTree>
    <p:extLst>
      <p:ext uri="{BB962C8B-B14F-4D97-AF65-F5344CB8AC3E}">
        <p14:creationId xmlns:p14="http://schemas.microsoft.com/office/powerpoint/2010/main" val="1932289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2" y="1585861"/>
            <a:ext cx="470258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 </a:t>
            </a:r>
            <a:r>
              <a:rPr lang="en-US" altLang="en-US" sz="2400" b="1" kern="0" noProof="1">
                <a:latin typeface="DejaVu Sans"/>
                <a:ea typeface="Arial" panose="020B0604020202020204" pitchFamily="34" charset="0"/>
                <a:cs typeface="DejaVu Sans"/>
              </a:rPr>
              <a:t>raster data type </a:t>
            </a:r>
            <a:r>
              <a:rPr lang="en-US" altLang="en-US" sz="2400" kern="0" noProof="1">
                <a:latin typeface="DejaVu Sans"/>
                <a:ea typeface="Arial" panose="020B0604020202020204" pitchFamily="34" charset="0"/>
                <a:cs typeface="DejaVu Sans"/>
              </a:rPr>
              <a:t>is made up of </a:t>
            </a:r>
            <a:r>
              <a:rPr lang="en-US" altLang="en-US" sz="2400" b="1" kern="0" noProof="1">
                <a:latin typeface="DejaVu Sans"/>
                <a:ea typeface="Arial" panose="020B0604020202020204" pitchFamily="34" charset="0"/>
                <a:cs typeface="DejaVu Sans"/>
              </a:rPr>
              <a:t>pixel or cells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each pixel is associated with a specific geographical location. </a:t>
            </a: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value of a pixel can be continuous </a:t>
            </a:r>
            <a:r>
              <a:rPr lang="en-US" altLang="en-US" sz="2400" kern="0" noProof="1">
                <a:latin typeface="DejaVu Sans"/>
                <a:ea typeface="Arial" panose="020B0604020202020204" pitchFamily="34" charset="0"/>
                <a:cs typeface="DejaVu Sans"/>
              </a:rPr>
              <a:t>(e.g. elevation) or </a:t>
            </a:r>
            <a:r>
              <a:rPr lang="en-US" altLang="en-US" sz="2400" b="1" kern="0" noProof="1">
                <a:latin typeface="DejaVu Sans"/>
                <a:ea typeface="Arial" panose="020B0604020202020204" pitchFamily="34" charset="0"/>
                <a:cs typeface="DejaVu Sans"/>
              </a:rPr>
              <a:t>categorical </a:t>
            </a:r>
            <a:r>
              <a:rPr lang="en-US" altLang="en-US" sz="2400" kern="0" noProof="1">
                <a:latin typeface="DejaVu Sans"/>
                <a:ea typeface="Arial" panose="020B0604020202020204" pitchFamily="34" charset="0"/>
                <a:cs typeface="DejaVu Sans"/>
              </a:rPr>
              <a:t>(e.g. land use).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6563924" y="1384513"/>
            <a:ext cx="5628076" cy="5248299"/>
          </a:xfrm>
          <a:prstGeom prst="rect">
            <a:avLst/>
          </a:prstGeom>
        </p:spPr>
      </p:pic>
    </p:spTree>
    <p:extLst>
      <p:ext uri="{BB962C8B-B14F-4D97-AF65-F5344CB8AC3E}">
        <p14:creationId xmlns:p14="http://schemas.microsoft.com/office/powerpoint/2010/main" val="1048526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Geographical features are best to represent by below-mentioned types of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geometry</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endParaRPr lang="en-US" altLang="en-US" sz="2400" b="1"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Points</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When </a:t>
            </a:r>
            <a:r>
              <a:rPr lang="en-US" altLang="en-US" sz="2400" b="1" kern="0" noProof="1">
                <a:latin typeface="DejaVu Sans"/>
                <a:ea typeface="Arial" panose="020B0604020202020204" pitchFamily="34" charset="0"/>
                <a:cs typeface="DejaVu Sans"/>
              </a:rPr>
              <a:t>geographic features </a:t>
            </a:r>
            <a:r>
              <a:rPr lang="en-US" altLang="en-US" sz="2400" kern="0" noProof="1">
                <a:latin typeface="DejaVu Sans"/>
                <a:ea typeface="Arial" panose="020B0604020202020204" pitchFamily="34" charset="0"/>
                <a:cs typeface="DejaVu Sans"/>
              </a:rPr>
              <a:t>are </a:t>
            </a:r>
            <a:r>
              <a:rPr lang="en-US" altLang="en-US" sz="2400" b="1" kern="0" noProof="1">
                <a:latin typeface="DejaVu Sans"/>
                <a:ea typeface="Arial" panose="020B0604020202020204" pitchFamily="34" charset="0"/>
                <a:cs typeface="DejaVu Sans"/>
              </a:rPr>
              <a:t>too small to represent as polygons</a:t>
            </a:r>
            <a:r>
              <a:rPr lang="en-US" altLang="en-US" sz="2400" kern="0" noProof="1">
                <a:latin typeface="DejaVu Sans"/>
                <a:ea typeface="Arial" panose="020B0604020202020204" pitchFamily="34" charset="0"/>
                <a:cs typeface="DejaVu Sans"/>
              </a:rPr>
              <a:t>, points features are used; in other words, simple location.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t>
            </a:r>
            <a:r>
              <a:rPr lang="en-US" altLang="en-US" sz="2400" b="1" kern="0" noProof="1">
                <a:latin typeface="DejaVu Sans"/>
                <a:ea typeface="Arial" panose="020B0604020202020204" pitchFamily="34" charset="0"/>
                <a:cs typeface="DejaVu Sans"/>
              </a:rPr>
              <a:t>the locations of Trees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depth</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Point of Interest</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These </a:t>
            </a:r>
            <a:r>
              <a:rPr lang="en-US" altLang="en-US" sz="2400" kern="0" noProof="1">
                <a:latin typeface="DejaVu Sans"/>
                <a:ea typeface="Arial" panose="020B0604020202020204" pitchFamily="34" charset="0"/>
                <a:cs typeface="DejaVu Sans"/>
              </a:rPr>
              <a:t>vector points are simply XY Co-ordinates.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Lines or polylines vector lines or polylines connect with each vertex with paths</a:t>
            </a:r>
            <a:r>
              <a:rPr lang="en-US" altLang="en-US" sz="2400" kern="0" noProof="1">
                <a:latin typeface="DejaVu Sans"/>
                <a:ea typeface="Arial" panose="020B0604020202020204" pitchFamily="34" charset="0"/>
                <a:cs typeface="DejaVu Sans"/>
              </a:rPr>
              <a:t>, they usually </a:t>
            </a:r>
            <a:r>
              <a:rPr lang="en-US" altLang="en-US" sz="2400" b="1" kern="0" noProof="1">
                <a:latin typeface="DejaVu Sans"/>
                <a:ea typeface="Arial" panose="020B0604020202020204" pitchFamily="34" charset="0"/>
                <a:cs typeface="DejaVu Sans"/>
              </a:rPr>
              <a:t>represent features that are linear such as rivers, roads, railroads, and pipelines.</a:t>
            </a:r>
          </a:p>
        </p:txBody>
      </p:sp>
    </p:spTree>
    <p:extLst>
      <p:ext uri="{BB962C8B-B14F-4D97-AF65-F5344CB8AC3E}">
        <p14:creationId xmlns:p14="http://schemas.microsoft.com/office/powerpoint/2010/main" val="30101664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Geographical features are best to represent by below-mentioned types of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geometry</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b="1" kern="0" noProof="1" smtClean="0">
                <a:latin typeface="DejaVu Sans"/>
                <a:ea typeface="Arial" panose="020B0604020202020204" pitchFamily="34" charset="0"/>
                <a:cs typeface="DejaVu Sans"/>
              </a:rPr>
              <a:t>Polygons </a:t>
            </a:r>
            <a:r>
              <a:rPr lang="en-US" altLang="en-US" sz="2400" b="1" kern="0" noProof="1">
                <a:latin typeface="DejaVu Sans"/>
                <a:ea typeface="Arial" panose="020B0604020202020204" pitchFamily="34" charset="0"/>
                <a:cs typeface="DejaVu Sans"/>
              </a:rPr>
              <a:t>Cartographers </a:t>
            </a:r>
            <a:r>
              <a:rPr lang="en-US" altLang="en-US" sz="2400" kern="0" noProof="1">
                <a:latin typeface="DejaVu Sans"/>
                <a:ea typeface="Arial" panose="020B0604020202020204" pitchFamily="34" charset="0"/>
                <a:cs typeface="DejaVu Sans"/>
              </a:rPr>
              <a:t>used polygons to display geographic features that have an area. </a:t>
            </a:r>
            <a:endParaRPr lang="en-US" altLang="en-US" sz="2400" kern="0" noProof="1" smtClean="0">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it may include lakes, park boundaries, buildings, city boundaries, or land uses.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b="1" kern="0" noProof="1">
                <a:latin typeface="DejaVu Sans"/>
                <a:ea typeface="Arial" panose="020B0604020202020204" pitchFamily="34" charset="0"/>
                <a:cs typeface="DejaVu Sans"/>
              </a:rPr>
              <a:t>Vector features </a:t>
            </a:r>
            <a:r>
              <a:rPr lang="en-US" altLang="en-US" sz="2400" kern="0" noProof="1">
                <a:latin typeface="DejaVu Sans"/>
                <a:ea typeface="Arial" panose="020B0604020202020204" pitchFamily="34" charset="0"/>
                <a:cs typeface="DejaVu Sans"/>
              </a:rPr>
              <a:t>are </a:t>
            </a:r>
            <a:r>
              <a:rPr lang="en-US" altLang="en-US" sz="2400" b="1" kern="0" noProof="1">
                <a:latin typeface="DejaVu Sans"/>
                <a:ea typeface="Arial" panose="020B0604020202020204" pitchFamily="34" charset="0"/>
                <a:cs typeface="DejaVu Sans"/>
              </a:rPr>
              <a:t>group into layers and features in a specific layer have the same geometry type. </a:t>
            </a:r>
            <a:endParaRPr lang="en-US" altLang="en-US" sz="2400" b="1" kern="0" noProof="1" smtClean="0">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if a layer contains a Polygons feature, then GIS application will only allow a user to create a new polygon feature in the same layer.</a:t>
            </a:r>
          </a:p>
        </p:txBody>
      </p:sp>
    </p:spTree>
    <p:extLst>
      <p:ext uri="{BB962C8B-B14F-4D97-AF65-F5344CB8AC3E}">
        <p14:creationId xmlns:p14="http://schemas.microsoft.com/office/powerpoint/2010/main" val="3388534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Geographical features are best to represent by below-mentioned types of </a:t>
            </a:r>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geometry</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Each </a:t>
            </a:r>
            <a:r>
              <a:rPr lang="en-US" altLang="en-US" sz="2400" kern="0" noProof="1">
                <a:latin typeface="DejaVu Sans"/>
                <a:ea typeface="Arial" panose="020B0604020202020204" pitchFamily="34" charset="0"/>
                <a:cs typeface="DejaVu Sans"/>
              </a:rPr>
              <a:t>of the </a:t>
            </a:r>
            <a:r>
              <a:rPr lang="en-US" altLang="en-US" sz="2400" b="1" kern="0" noProof="1">
                <a:latin typeface="DejaVu Sans"/>
                <a:ea typeface="Arial" panose="020B0604020202020204" pitchFamily="34" charset="0"/>
                <a:cs typeface="DejaVu Sans"/>
              </a:rPr>
              <a:t>vector features </a:t>
            </a:r>
            <a:r>
              <a:rPr lang="en-US" altLang="en-US" sz="2400" kern="0" noProof="1">
                <a:latin typeface="DejaVu Sans"/>
                <a:ea typeface="Arial" panose="020B0604020202020204" pitchFamily="34" charset="0"/>
                <a:cs typeface="DejaVu Sans"/>
              </a:rPr>
              <a:t>is stored in a </a:t>
            </a:r>
            <a:r>
              <a:rPr lang="en-US" altLang="en-US" sz="2400" b="1" kern="0" noProof="1">
                <a:latin typeface="DejaVu Sans"/>
                <a:ea typeface="Arial" panose="020B0604020202020204" pitchFamily="34" charset="0"/>
                <a:cs typeface="DejaVu Sans"/>
              </a:rPr>
              <a:t>database along with their attributes</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 </a:t>
            </a:r>
            <a:r>
              <a:rPr lang="en-US" altLang="en-US" sz="2400" b="1" kern="0" noProof="1">
                <a:latin typeface="DejaVu Sans"/>
                <a:ea typeface="Arial" panose="020B0604020202020204" pitchFamily="34" charset="0"/>
                <a:cs typeface="DejaVu Sans"/>
              </a:rPr>
              <a:t>database</a:t>
            </a:r>
            <a:r>
              <a:rPr lang="en-US" altLang="en-US" sz="2400" kern="0" noProof="1">
                <a:latin typeface="DejaVu Sans"/>
                <a:ea typeface="Arial" panose="020B0604020202020204" pitchFamily="34" charset="0"/>
                <a:cs typeface="DejaVu Sans"/>
              </a:rPr>
              <a:t> that describes a Street may contain a Street’s Name, Type, speed limit. </a:t>
            </a:r>
            <a:endParaRPr lang="en-US" altLang="en-US" sz="2400" kern="0" noProof="1" smtClean="0">
              <a:latin typeface="DejaVu Sans"/>
              <a:ea typeface="Arial" panose="020B0604020202020204" pitchFamily="34" charset="0"/>
              <a:cs typeface="DejaVu Sans"/>
            </a:endParaRPr>
          </a:p>
          <a:p>
            <a:pPr marL="469900" lvl="1" algn="just">
              <a:spcBef>
                <a:spcPts val="100"/>
              </a:spcBef>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User can perform spatial analysis with different geometries.</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432876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Model Advantages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Compact</a:t>
            </a:r>
            <a:r>
              <a:rPr lang="en-US" altLang="en-US" sz="2400" kern="0" noProof="1">
                <a:latin typeface="DejaVu Sans"/>
                <a:ea typeface="Arial" panose="020B0604020202020204" pitchFamily="34" charset="0"/>
                <a:cs typeface="DejaVu Sans"/>
              </a:rPr>
              <a:t> data structure – Need less space for storing data</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Accurate Graphic output</a:t>
            </a:r>
            <a:r>
              <a:rPr lang="en-US" altLang="en-US" sz="2400" b="1"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Since most information, e.g. </a:t>
            </a:r>
            <a:r>
              <a:rPr lang="en-US" altLang="en-US" sz="2400" b="1" kern="0" noProof="1">
                <a:latin typeface="DejaVu Sans"/>
                <a:ea typeface="Arial" panose="020B0604020202020204" pitchFamily="34" charset="0"/>
                <a:cs typeface="DejaVu Sans"/>
              </a:rPr>
              <a:t>printed version maps</a:t>
            </a:r>
            <a:r>
              <a:rPr lang="en-US" altLang="en-US" sz="2400" kern="0" noProof="1">
                <a:latin typeface="DejaVu Sans"/>
                <a:ea typeface="Arial" panose="020B0604020202020204" pitchFamily="34" charset="0"/>
                <a:cs typeface="DejaVu Sans"/>
              </a:rPr>
              <a:t>, is in </a:t>
            </a:r>
            <a:r>
              <a:rPr lang="en-US" altLang="en-US" sz="2400" b="1" kern="0" noProof="1">
                <a:latin typeface="DejaVu Sans"/>
                <a:ea typeface="Arial" panose="020B0604020202020204" pitchFamily="34" charset="0"/>
                <a:cs typeface="DejaVu Sans"/>
              </a:rPr>
              <a:t>vector form no data conversion is required</a:t>
            </a:r>
            <a:r>
              <a:rPr lang="en-US" altLang="en-US" sz="2400" b="1"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Exact geographic location of data </a:t>
            </a:r>
            <a:r>
              <a:rPr lang="en-US" altLang="en-US" sz="2400" kern="0" noProof="1">
                <a:latin typeface="DejaVu Sans"/>
                <a:ea typeface="Arial" panose="020B0604020202020204" pitchFamily="34" charset="0"/>
                <a:cs typeface="DejaVu Sans"/>
              </a:rPr>
              <a:t>is maintained</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Easily make a connection between topology and network, efficient for network analysis.</a:t>
            </a:r>
          </a:p>
        </p:txBody>
      </p:sp>
    </p:spTree>
    <p:extLst>
      <p:ext uri="{BB962C8B-B14F-4D97-AF65-F5344CB8AC3E}">
        <p14:creationId xmlns:p14="http://schemas.microsoft.com/office/powerpoint/2010/main" val="30238228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Model Disadvantages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location of each vertex needs to be stored explicitly</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It has a </a:t>
            </a:r>
            <a:r>
              <a:rPr lang="en-US" altLang="en-US" sz="2400" b="1" kern="0" noProof="1">
                <a:latin typeface="DejaVu Sans"/>
                <a:ea typeface="Arial" panose="020B0604020202020204" pitchFamily="34" charset="0"/>
                <a:cs typeface="DejaVu Sans"/>
              </a:rPr>
              <a:t>complex Data Structure</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Difficult overlay operations</a:t>
            </a:r>
            <a:r>
              <a:rPr lang="en-US" altLang="en-US" sz="2400" b="1"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High spatial variability is inefficiently </a:t>
            </a:r>
            <a:r>
              <a:rPr lang="en-US" altLang="en-US" sz="2400" kern="0" noProof="1">
                <a:latin typeface="DejaVu Sans"/>
                <a:ea typeface="Arial" panose="020B0604020202020204" pitchFamily="34" charset="0"/>
                <a:cs typeface="DejaVu Sans"/>
              </a:rPr>
              <a:t>represented</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Spatial analysis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filtering within polygons </a:t>
            </a:r>
            <a:r>
              <a:rPr lang="en-US" altLang="en-US" sz="2400" kern="0" noProof="1">
                <a:latin typeface="DejaVu Sans"/>
                <a:ea typeface="Arial" panose="020B0604020202020204" pitchFamily="34" charset="0"/>
                <a:cs typeface="DejaVu Sans"/>
              </a:rPr>
              <a:t>are </a:t>
            </a:r>
            <a:r>
              <a:rPr lang="en-US" altLang="en-US" sz="2400" b="1" kern="0" noProof="1">
                <a:latin typeface="DejaVu Sans"/>
                <a:ea typeface="Arial" panose="020B0604020202020204" pitchFamily="34" charset="0"/>
                <a:cs typeface="DejaVu Sans"/>
              </a:rPr>
              <a:t>impossible</a:t>
            </a:r>
          </a:p>
        </p:txBody>
      </p:sp>
    </p:spTree>
    <p:extLst>
      <p:ext uri="{BB962C8B-B14F-4D97-AF65-F5344CB8AC3E}">
        <p14:creationId xmlns:p14="http://schemas.microsoft.com/office/powerpoint/2010/main" val="2305787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Vector Data Model Applications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Road network analysis</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Parcel mapping</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Administrative boundary delineation</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Census data mapping</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better for network analysis, like finding the shortest path between points or managing utility networks.</a:t>
            </a:r>
          </a:p>
        </p:txBody>
      </p:sp>
    </p:spTree>
    <p:extLst>
      <p:ext uri="{BB962C8B-B14F-4D97-AF65-F5344CB8AC3E}">
        <p14:creationId xmlns:p14="http://schemas.microsoft.com/office/powerpoint/2010/main" val="827765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Accuracy</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One of the </a:t>
            </a:r>
            <a:r>
              <a:rPr lang="en-US" altLang="en-US" sz="2400" b="1" kern="0" noProof="1">
                <a:latin typeface="DejaVu Sans"/>
                <a:ea typeface="Arial" panose="020B0604020202020204" pitchFamily="34" charset="0"/>
                <a:cs typeface="DejaVu Sans"/>
              </a:rPr>
              <a:t>main advantages </a:t>
            </a:r>
            <a:r>
              <a:rPr lang="en-US" altLang="en-US" sz="2400" kern="0" noProof="1">
                <a:latin typeface="DejaVu Sans"/>
                <a:ea typeface="Arial" panose="020B0604020202020204" pitchFamily="34" charset="0"/>
                <a:cs typeface="DejaVu Sans"/>
              </a:rPr>
              <a:t>of vector data is its accuracy.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Because </a:t>
            </a:r>
            <a:r>
              <a:rPr lang="en-US" altLang="en-US" sz="2400" kern="0" noProof="1">
                <a:latin typeface="DejaVu Sans"/>
                <a:ea typeface="Arial" panose="020B0604020202020204" pitchFamily="34" charset="0"/>
                <a:cs typeface="DejaVu Sans"/>
              </a:rPr>
              <a:t>vector data </a:t>
            </a:r>
            <a:r>
              <a:rPr lang="en-US" altLang="en-US" sz="2400" b="1" kern="0" noProof="1">
                <a:latin typeface="DejaVu Sans"/>
                <a:ea typeface="Arial" panose="020B0604020202020204" pitchFamily="34" charset="0"/>
                <a:cs typeface="DejaVu Sans"/>
              </a:rPr>
              <a:t>represents objects </a:t>
            </a:r>
            <a:r>
              <a:rPr lang="en-US" altLang="en-US" sz="2400" kern="0" noProof="1">
                <a:latin typeface="DejaVu Sans"/>
                <a:ea typeface="Arial" panose="020B0604020202020204" pitchFamily="34" charset="0"/>
                <a:cs typeface="DejaVu Sans"/>
              </a:rPr>
              <a:t>using </a:t>
            </a:r>
            <a:r>
              <a:rPr lang="en-US" altLang="en-US" sz="2400" b="1" kern="0" noProof="1">
                <a:latin typeface="DejaVu Sans"/>
                <a:ea typeface="Arial" panose="020B0604020202020204" pitchFamily="34" charset="0"/>
                <a:cs typeface="DejaVu Sans"/>
              </a:rPr>
              <a:t>mathematical points, lines, and polygons</a:t>
            </a:r>
            <a:r>
              <a:rPr lang="en-US" altLang="en-US" sz="2400" kern="0" noProof="1">
                <a:latin typeface="DejaVu Sans"/>
                <a:ea typeface="Arial" panose="020B0604020202020204" pitchFamily="34" charset="0"/>
                <a:cs typeface="DejaVu Sans"/>
              </a:rPr>
              <a:t>, it can be very precise.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makes it useful for </a:t>
            </a:r>
            <a:r>
              <a:rPr lang="en-US" altLang="en-US" sz="2400" b="1" kern="0" noProof="1">
                <a:latin typeface="DejaVu Sans"/>
                <a:ea typeface="Arial" panose="020B0604020202020204" pitchFamily="34" charset="0"/>
                <a:cs typeface="DejaVu Sans"/>
              </a:rPr>
              <a:t>applications</a:t>
            </a:r>
            <a:r>
              <a:rPr lang="en-US" altLang="en-US" sz="2400" kern="0" noProof="1">
                <a:latin typeface="DejaVu Sans"/>
                <a:ea typeface="Arial" panose="020B0604020202020204" pitchFamily="34" charset="0"/>
                <a:cs typeface="DejaVu Sans"/>
              </a:rPr>
              <a:t> that require </a:t>
            </a:r>
            <a:r>
              <a:rPr lang="en-US" altLang="en-US" sz="2400" b="1" kern="0" noProof="1">
                <a:latin typeface="DejaVu Sans"/>
                <a:ea typeface="Arial" panose="020B0604020202020204" pitchFamily="34" charset="0"/>
                <a:cs typeface="DejaVu Sans"/>
              </a:rPr>
              <a:t>high levels of accuracy, such as surveying, engineering</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urban planning</a:t>
            </a:r>
            <a:r>
              <a:rPr lang="en-US" altLang="en-US" sz="2400" kern="0" noProof="1">
                <a:latin typeface="DejaVu Sans"/>
                <a:ea typeface="Arial" panose="020B0604020202020204" pitchFamily="34" charset="0"/>
                <a:cs typeface="DejaVu Sans"/>
              </a:rPr>
              <a:t>.</a:t>
            </a: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1467206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Scalability</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Another characteristic of vector data is its scalability.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Vector </a:t>
            </a:r>
            <a:r>
              <a:rPr lang="en-US" altLang="en-US" sz="2400" kern="0" noProof="1">
                <a:latin typeface="DejaVu Sans"/>
                <a:ea typeface="Arial" panose="020B0604020202020204" pitchFamily="34" charset="0"/>
                <a:cs typeface="DejaVu Sans"/>
              </a:rPr>
              <a:t>data can be </a:t>
            </a:r>
            <a:r>
              <a:rPr lang="en-US" altLang="en-US" sz="2400" b="1" kern="0" noProof="1">
                <a:latin typeface="DejaVu Sans"/>
                <a:ea typeface="Arial" panose="020B0604020202020204" pitchFamily="34" charset="0"/>
                <a:cs typeface="DejaVu Sans"/>
              </a:rPr>
              <a:t>scaled up or down without losing detail or clarity.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means that it can be used to </a:t>
            </a:r>
            <a:r>
              <a:rPr lang="en-US" altLang="en-US" sz="2400" b="1" kern="0" noProof="1">
                <a:latin typeface="DejaVu Sans"/>
                <a:ea typeface="Arial" panose="020B0604020202020204" pitchFamily="34" charset="0"/>
                <a:cs typeface="DejaVu Sans"/>
              </a:rPr>
              <a:t>represent both large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small areas with equal accuracy.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 vector map of a city can be zoomed out to show the entire city, or zoomed in to show individual streets and buildings.</a:t>
            </a:r>
          </a:p>
        </p:txBody>
      </p:sp>
    </p:spTree>
    <p:extLst>
      <p:ext uri="{BB962C8B-B14F-4D97-AF65-F5344CB8AC3E}">
        <p14:creationId xmlns:p14="http://schemas.microsoft.com/office/powerpoint/2010/main" val="14610609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Flexibility</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Vector data is also very flexible.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It </a:t>
            </a:r>
            <a:r>
              <a:rPr lang="en-US" altLang="en-US" sz="2400" kern="0" noProof="1">
                <a:latin typeface="DejaVu Sans"/>
                <a:ea typeface="Arial" panose="020B0604020202020204" pitchFamily="34" charset="0"/>
                <a:cs typeface="DejaVu Sans"/>
              </a:rPr>
              <a:t>can be </a:t>
            </a:r>
            <a:r>
              <a:rPr lang="en-US" altLang="en-US" sz="2400" b="1" kern="0" noProof="1">
                <a:latin typeface="DejaVu Sans"/>
                <a:ea typeface="Arial" panose="020B0604020202020204" pitchFamily="34" charset="0"/>
                <a:cs typeface="DejaVu Sans"/>
              </a:rPr>
              <a:t>easily manipulated </a:t>
            </a:r>
            <a:r>
              <a:rPr lang="en-US" altLang="en-US" sz="2400" kern="0" noProof="1">
                <a:latin typeface="DejaVu Sans"/>
                <a:ea typeface="Arial" panose="020B0604020202020204" pitchFamily="34" charset="0"/>
                <a:cs typeface="DejaVu Sans"/>
              </a:rPr>
              <a:t>and edited using GIS software.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means that it can be </a:t>
            </a:r>
            <a:r>
              <a:rPr lang="en-US" altLang="en-US" sz="2400" b="1" kern="0" noProof="1">
                <a:latin typeface="DejaVu Sans"/>
                <a:ea typeface="Arial" panose="020B0604020202020204" pitchFamily="34" charset="0"/>
                <a:cs typeface="DejaVu Sans"/>
              </a:rPr>
              <a:t>customized</a:t>
            </a:r>
            <a:r>
              <a:rPr lang="en-US" altLang="en-US" sz="2400" kern="0" noProof="1">
                <a:latin typeface="DejaVu Sans"/>
                <a:ea typeface="Arial" panose="020B0604020202020204" pitchFamily="34" charset="0"/>
                <a:cs typeface="DejaVu Sans"/>
              </a:rPr>
              <a:t> to meet specific needs or requirements.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 GIS user could </a:t>
            </a:r>
            <a:r>
              <a:rPr lang="en-US" altLang="en-US" sz="2400" b="1" kern="0" noProof="1">
                <a:latin typeface="DejaVu Sans"/>
                <a:ea typeface="Arial" panose="020B0604020202020204" pitchFamily="34" charset="0"/>
                <a:cs typeface="DejaVu Sans"/>
              </a:rPr>
              <a:t>edit a vector map to highlight certain features or add new ones.</a:t>
            </a:r>
          </a:p>
        </p:txBody>
      </p:sp>
    </p:spTree>
    <p:extLst>
      <p:ext uri="{BB962C8B-B14F-4D97-AF65-F5344CB8AC3E}">
        <p14:creationId xmlns:p14="http://schemas.microsoft.com/office/powerpoint/2010/main" val="3923450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Topology</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Topology is another important characteristic of vector data.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Topology </a:t>
            </a:r>
            <a:r>
              <a:rPr lang="en-US" altLang="en-US" sz="2400" kern="0" noProof="1">
                <a:latin typeface="DejaVu Sans"/>
                <a:ea typeface="Arial" panose="020B0604020202020204" pitchFamily="34" charset="0"/>
                <a:cs typeface="DejaVu Sans"/>
              </a:rPr>
              <a:t>refers to the </a:t>
            </a:r>
            <a:r>
              <a:rPr lang="en-US" altLang="en-US" sz="2400" b="1" kern="0" noProof="1">
                <a:latin typeface="DejaVu Sans"/>
                <a:ea typeface="Arial" panose="020B0604020202020204" pitchFamily="34" charset="0"/>
                <a:cs typeface="DejaVu Sans"/>
              </a:rPr>
              <a:t>relationships between different features in a map</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the </a:t>
            </a:r>
            <a:r>
              <a:rPr lang="en-US" altLang="en-US" sz="2400" b="1" kern="0" noProof="1">
                <a:latin typeface="DejaVu Sans"/>
                <a:ea typeface="Arial" panose="020B0604020202020204" pitchFamily="34" charset="0"/>
                <a:cs typeface="DejaVu Sans"/>
              </a:rPr>
              <a:t>topology of a road network </a:t>
            </a:r>
            <a:r>
              <a:rPr lang="en-US" altLang="en-US" sz="2400" kern="0" noProof="1">
                <a:latin typeface="DejaVu Sans"/>
                <a:ea typeface="Arial" panose="020B0604020202020204" pitchFamily="34" charset="0"/>
                <a:cs typeface="DejaVu Sans"/>
              </a:rPr>
              <a:t>would include the </a:t>
            </a:r>
            <a:r>
              <a:rPr lang="en-US" altLang="en-US" sz="2400" b="1" kern="0" noProof="1">
                <a:latin typeface="DejaVu Sans"/>
                <a:ea typeface="Arial" panose="020B0604020202020204" pitchFamily="34" charset="0"/>
                <a:cs typeface="DejaVu Sans"/>
              </a:rPr>
              <a:t>connections between roads, intersections, and highways. </a:t>
            </a:r>
            <a:endParaRPr lang="en-US" altLang="en-US" sz="2400" b="1"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Topology </a:t>
            </a:r>
            <a:r>
              <a:rPr lang="en-US" altLang="en-US" sz="2400" kern="0" noProof="1">
                <a:latin typeface="DejaVu Sans"/>
                <a:ea typeface="Arial" panose="020B0604020202020204" pitchFamily="34" charset="0"/>
                <a:cs typeface="DejaVu Sans"/>
              </a:rPr>
              <a:t>is important because it allows GIS users to perform spatial analysis, such as routing and network analysis.</a:t>
            </a:r>
          </a:p>
        </p:txBody>
      </p:sp>
    </p:spTree>
    <p:extLst>
      <p:ext uri="{BB962C8B-B14F-4D97-AF65-F5344CB8AC3E}">
        <p14:creationId xmlns:p14="http://schemas.microsoft.com/office/powerpoint/2010/main" val="2397853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3" y="1585861"/>
            <a:ext cx="4798120"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A </a:t>
            </a:r>
            <a:r>
              <a:rPr lang="en-US" altLang="en-US" sz="2400" b="1" kern="0" noProof="1">
                <a:latin typeface="DejaVu Sans"/>
                <a:ea typeface="Arial" panose="020B0604020202020204" pitchFamily="34" charset="0"/>
                <a:cs typeface="DejaVu Sans"/>
              </a:rPr>
              <a:t>geospatial raster </a:t>
            </a:r>
            <a:r>
              <a:rPr lang="en-US" altLang="en-US" sz="2400" kern="0" noProof="1">
                <a:latin typeface="DejaVu Sans"/>
                <a:ea typeface="Arial" panose="020B0604020202020204" pitchFamily="34" charset="0"/>
                <a:cs typeface="DejaVu Sans"/>
              </a:rPr>
              <a:t>is only </a:t>
            </a:r>
            <a:r>
              <a:rPr lang="en-US" altLang="en-US" sz="2400" b="1" kern="0" noProof="1">
                <a:latin typeface="DejaVu Sans"/>
                <a:ea typeface="Arial" panose="020B0604020202020204" pitchFamily="34" charset="0"/>
                <a:cs typeface="DejaVu Sans"/>
              </a:rPr>
              <a:t>different</a:t>
            </a:r>
            <a:r>
              <a:rPr lang="en-US" altLang="en-US" sz="2400" kern="0" noProof="1">
                <a:latin typeface="DejaVu Sans"/>
                <a:ea typeface="Arial" panose="020B0604020202020204" pitchFamily="34" charset="0"/>
                <a:cs typeface="DejaVu Sans"/>
              </a:rPr>
              <a:t> from a </a:t>
            </a:r>
            <a:r>
              <a:rPr lang="en-US" altLang="en-US" sz="2400" b="1" kern="0" noProof="1">
                <a:latin typeface="DejaVu Sans"/>
                <a:ea typeface="Arial" panose="020B0604020202020204" pitchFamily="34" charset="0"/>
                <a:cs typeface="DejaVu Sans"/>
              </a:rPr>
              <a:t>digital photo </a:t>
            </a:r>
            <a:r>
              <a:rPr lang="en-US" altLang="en-US" sz="2400" kern="0" noProof="1">
                <a:latin typeface="DejaVu Sans"/>
                <a:ea typeface="Arial" panose="020B0604020202020204" pitchFamily="34" charset="0"/>
                <a:cs typeface="DejaVu Sans"/>
              </a:rPr>
              <a:t>in that it is </a:t>
            </a:r>
            <a:r>
              <a:rPr lang="en-US" altLang="en-US" sz="2400" b="1" kern="0" noProof="1">
                <a:latin typeface="DejaVu Sans"/>
                <a:ea typeface="Arial" panose="020B0604020202020204" pitchFamily="34" charset="0"/>
                <a:cs typeface="DejaVu Sans"/>
              </a:rPr>
              <a:t>accompanied</a:t>
            </a:r>
            <a:r>
              <a:rPr lang="en-US" altLang="en-US" sz="2400" kern="0" noProof="1">
                <a:latin typeface="DejaVu Sans"/>
                <a:ea typeface="Arial" panose="020B0604020202020204" pitchFamily="34" charset="0"/>
                <a:cs typeface="DejaVu Sans"/>
              </a:rPr>
              <a:t> by </a:t>
            </a:r>
            <a:r>
              <a:rPr lang="en-US" altLang="en-US" sz="2400" b="1" kern="0" noProof="1">
                <a:latin typeface="DejaVu Sans"/>
                <a:ea typeface="Arial" panose="020B0604020202020204" pitchFamily="34" charset="0"/>
                <a:cs typeface="DejaVu Sans"/>
              </a:rPr>
              <a:t>spatial information </a:t>
            </a:r>
            <a:r>
              <a:rPr lang="en-US" altLang="en-US" sz="2400" kern="0" noProof="1">
                <a:latin typeface="DejaVu Sans"/>
                <a:ea typeface="Arial" panose="020B0604020202020204" pitchFamily="34" charset="0"/>
                <a:cs typeface="DejaVu Sans"/>
              </a:rPr>
              <a:t>that </a:t>
            </a:r>
            <a:r>
              <a:rPr lang="en-US" altLang="en-US" sz="2400" b="1" kern="0" noProof="1">
                <a:latin typeface="DejaVu Sans"/>
                <a:ea typeface="Arial" panose="020B0604020202020204" pitchFamily="34" charset="0"/>
                <a:cs typeface="DejaVu Sans"/>
              </a:rPr>
              <a:t>connects the data to a particular location. </a:t>
            </a:r>
            <a:endParaRPr lang="en-US" altLang="en-US" sz="2400" b="1"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includes the raster’s extent and cell size, the number of rows and columns, and its coordinate reference system (or CRS).</a:t>
            </a:r>
          </a:p>
        </p:txBody>
      </p:sp>
      <p:pic>
        <p:nvPicPr>
          <p:cNvPr id="6" name="Picture 5"/>
          <p:cNvPicPr>
            <a:picLocks noChangeAspect="1"/>
          </p:cNvPicPr>
          <p:nvPr/>
        </p:nvPicPr>
        <p:blipFill>
          <a:blip r:embed="rId3"/>
          <a:stretch>
            <a:fillRect/>
          </a:stretch>
        </p:blipFill>
        <p:spPr>
          <a:xfrm>
            <a:off x="6563924" y="1384513"/>
            <a:ext cx="5628076" cy="5248299"/>
          </a:xfrm>
          <a:prstGeom prst="rect">
            <a:avLst/>
          </a:prstGeom>
        </p:spPr>
      </p:pic>
    </p:spTree>
    <p:extLst>
      <p:ext uri="{BB962C8B-B14F-4D97-AF65-F5344CB8AC3E}">
        <p14:creationId xmlns:p14="http://schemas.microsoft.com/office/powerpoint/2010/main" val="3252516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Attribute </a:t>
            </a:r>
            <a:r>
              <a:rPr lang="en-US" altLang="en-US" sz="2400" b="1" kern="0" noProof="1" smtClean="0">
                <a:latin typeface="DejaVu Sans"/>
                <a:ea typeface="Arial" panose="020B0604020202020204" pitchFamily="34" charset="0"/>
                <a:cs typeface="DejaVu Sans"/>
              </a:rPr>
              <a:t>Data</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In addition to spatial data, vector data also includes attribute data.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Attribute </a:t>
            </a:r>
            <a:r>
              <a:rPr lang="en-US" altLang="en-US" sz="2400" kern="0" noProof="1">
                <a:latin typeface="DejaVu Sans"/>
                <a:ea typeface="Arial" panose="020B0604020202020204" pitchFamily="34" charset="0"/>
                <a:cs typeface="DejaVu Sans"/>
              </a:rPr>
              <a:t>data is non-spatial data that is associated with a particular object or feature.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example, a vector map of a city might include attribute data such as the population of each neighborhood or the number of businesses in each area.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Attribute </a:t>
            </a:r>
            <a:r>
              <a:rPr lang="en-US" altLang="en-US" sz="2400" kern="0" noProof="1">
                <a:latin typeface="DejaVu Sans"/>
                <a:ea typeface="Arial" panose="020B0604020202020204" pitchFamily="34" charset="0"/>
                <a:cs typeface="DejaVu Sans"/>
              </a:rPr>
              <a:t>data is important because it allows GIS users to perform statistical analysis and make informed decisions.</a:t>
            </a:r>
          </a:p>
        </p:txBody>
      </p:sp>
    </p:spTree>
    <p:extLst>
      <p:ext uri="{BB962C8B-B14F-4D97-AF65-F5344CB8AC3E}">
        <p14:creationId xmlns:p14="http://schemas.microsoft.com/office/powerpoint/2010/main" val="5530638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Characteristics of Vector Data</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Data </a:t>
            </a:r>
            <a:r>
              <a:rPr lang="en-US" altLang="en-US" sz="2400" b="1" kern="0" noProof="1" smtClean="0">
                <a:latin typeface="DejaVu Sans"/>
                <a:ea typeface="Arial" panose="020B0604020202020204" pitchFamily="34" charset="0"/>
                <a:cs typeface="DejaVu Sans"/>
              </a:rPr>
              <a:t>Storage</a:t>
            </a:r>
          </a:p>
          <a:p>
            <a:pPr marL="12700" algn="just">
              <a:spcBef>
                <a:spcPts val="100"/>
              </a:spcBef>
            </a:pPr>
            <a:endParaRPr lang="en-US" altLang="en-US" sz="2400" b="1"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Vector data is typically stored in a database or file format.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Common </a:t>
            </a:r>
            <a:r>
              <a:rPr lang="en-US" altLang="en-US" sz="2400" kern="0" noProof="1">
                <a:latin typeface="DejaVu Sans"/>
                <a:ea typeface="Arial" panose="020B0604020202020204" pitchFamily="34" charset="0"/>
                <a:cs typeface="DejaVu Sans"/>
              </a:rPr>
              <a:t>file formats for vector data include shapefile, GeoJSON, and KML. </a:t>
            </a:r>
            <a:endParaRPr lang="en-US" altLang="en-US" sz="2400" kern="0" noProof="1" smtClean="0">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The </a:t>
            </a:r>
            <a:r>
              <a:rPr lang="en-US" altLang="en-US" sz="2400" kern="0" noProof="1">
                <a:latin typeface="DejaVu Sans"/>
                <a:ea typeface="Arial" panose="020B0604020202020204" pitchFamily="34" charset="0"/>
                <a:cs typeface="DejaVu Sans"/>
              </a:rPr>
              <a:t>choice of file format depends on the specific needs of the GIS user and the capabilities of the GIS software being used.</a:t>
            </a:r>
          </a:p>
        </p:txBody>
      </p:sp>
    </p:spTree>
    <p:extLst>
      <p:ext uri="{BB962C8B-B14F-4D97-AF65-F5344CB8AC3E}">
        <p14:creationId xmlns:p14="http://schemas.microsoft.com/office/powerpoint/2010/main" val="3116593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Differences between Raster Data Model and Vector Data Model</a:t>
            </a:r>
          </a:p>
        </p:txBody>
      </p:sp>
      <p:graphicFrame>
        <p:nvGraphicFramePr>
          <p:cNvPr id="2" name="Table 1"/>
          <p:cNvGraphicFramePr>
            <a:graphicFrameLocks noGrp="1"/>
          </p:cNvGraphicFramePr>
          <p:nvPr>
            <p:extLst>
              <p:ext uri="{D42A27DB-BD31-4B8C-83A1-F6EECF244321}">
                <p14:modId xmlns:p14="http://schemas.microsoft.com/office/powerpoint/2010/main" val="184708560"/>
              </p:ext>
            </p:extLst>
          </p:nvPr>
        </p:nvGraphicFramePr>
        <p:xfrm>
          <a:off x="986838" y="1812268"/>
          <a:ext cx="10490928" cy="4812444"/>
        </p:xfrm>
        <a:graphic>
          <a:graphicData uri="http://schemas.openxmlformats.org/drawingml/2006/table">
            <a:tbl>
              <a:tblPr/>
              <a:tblGrid>
                <a:gridCol w="3496976">
                  <a:extLst>
                    <a:ext uri="{9D8B030D-6E8A-4147-A177-3AD203B41FA5}">
                      <a16:colId xmlns:a16="http://schemas.microsoft.com/office/drawing/2014/main" val="3490269548"/>
                    </a:ext>
                  </a:extLst>
                </a:gridCol>
                <a:gridCol w="3496976">
                  <a:extLst>
                    <a:ext uri="{9D8B030D-6E8A-4147-A177-3AD203B41FA5}">
                      <a16:colId xmlns:a16="http://schemas.microsoft.com/office/drawing/2014/main" val="1991359164"/>
                    </a:ext>
                  </a:extLst>
                </a:gridCol>
                <a:gridCol w="3496976">
                  <a:extLst>
                    <a:ext uri="{9D8B030D-6E8A-4147-A177-3AD203B41FA5}">
                      <a16:colId xmlns:a16="http://schemas.microsoft.com/office/drawing/2014/main" val="1910180126"/>
                    </a:ext>
                  </a:extLst>
                </a:gridCol>
              </a:tblGrid>
              <a:tr h="502111">
                <a:tc>
                  <a:txBody>
                    <a:bodyPr/>
                    <a:lstStyle/>
                    <a:p>
                      <a:pPr algn="ctr" fontAlgn="ctr"/>
                      <a:r>
                        <a:rPr lang="en-IN" sz="2000" b="1" dirty="0">
                          <a:solidFill>
                            <a:srgbClr val="FFFFFF"/>
                          </a:solidFill>
                          <a:effectLst/>
                          <a:latin typeface="DejaVu Sans"/>
                        </a:rPr>
                        <a:t>Key Differences</a:t>
                      </a:r>
                      <a:endParaRPr lang="en-IN" sz="2000" dirty="0">
                        <a:solidFill>
                          <a:srgbClr val="FFFFFF"/>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4773A5"/>
                    </a:solidFill>
                  </a:tcPr>
                </a:tc>
                <a:tc>
                  <a:txBody>
                    <a:bodyPr/>
                    <a:lstStyle/>
                    <a:p>
                      <a:pPr algn="ctr" fontAlgn="ctr"/>
                      <a:r>
                        <a:rPr lang="en-IN" sz="2000" b="1">
                          <a:solidFill>
                            <a:srgbClr val="FFFFFF"/>
                          </a:solidFill>
                          <a:effectLst/>
                          <a:latin typeface="DejaVu Sans"/>
                        </a:rPr>
                        <a:t>Raster Data Models</a:t>
                      </a:r>
                      <a:endParaRPr lang="en-IN" sz="2000">
                        <a:solidFill>
                          <a:srgbClr val="FFFFFF"/>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4773A5"/>
                    </a:solidFill>
                  </a:tcPr>
                </a:tc>
                <a:tc>
                  <a:txBody>
                    <a:bodyPr/>
                    <a:lstStyle/>
                    <a:p>
                      <a:pPr algn="ctr" fontAlgn="ctr"/>
                      <a:r>
                        <a:rPr lang="en-IN" sz="2000" b="1">
                          <a:solidFill>
                            <a:srgbClr val="FFFFFF"/>
                          </a:solidFill>
                          <a:effectLst/>
                          <a:latin typeface="DejaVu Sans"/>
                        </a:rPr>
                        <a:t>Vector Data Models</a:t>
                      </a:r>
                      <a:endParaRPr lang="en-IN" sz="2000">
                        <a:solidFill>
                          <a:srgbClr val="FFFFFF"/>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4773A5"/>
                    </a:solidFill>
                  </a:tcPr>
                </a:tc>
                <a:extLst>
                  <a:ext uri="{0D108BD9-81ED-4DB2-BD59-A6C34878D82A}">
                    <a16:rowId xmlns:a16="http://schemas.microsoft.com/office/drawing/2014/main" val="3770972590"/>
                  </a:ext>
                </a:extLst>
              </a:tr>
              <a:tr h="1023448">
                <a:tc>
                  <a:txBody>
                    <a:bodyPr/>
                    <a:lstStyle/>
                    <a:p>
                      <a:pPr algn="l" fontAlgn="ctr"/>
                      <a:r>
                        <a:rPr lang="en-IN" sz="2000" b="1" dirty="0">
                          <a:solidFill>
                            <a:srgbClr val="4A5568"/>
                          </a:solidFill>
                          <a:effectLst/>
                          <a:latin typeface="DejaVu Sans"/>
                        </a:rPr>
                        <a:t>Representation</a:t>
                      </a:r>
                      <a:endParaRPr lang="en-IN" sz="2000" dirty="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US" sz="2000">
                          <a:solidFill>
                            <a:srgbClr val="4A5568"/>
                          </a:solidFill>
                          <a:effectLst/>
                          <a:latin typeface="DejaVu Sans"/>
                        </a:rPr>
                        <a:t>Data represented as a grid of pixels</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US" sz="2000">
                          <a:solidFill>
                            <a:srgbClr val="4A5568"/>
                          </a:solidFill>
                          <a:effectLst/>
                          <a:latin typeface="DejaVu Sans"/>
                        </a:rPr>
                        <a:t>Data represented as a series of points, lines, and polygons</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68035745"/>
                  </a:ext>
                </a:extLst>
              </a:tr>
              <a:tr h="752037">
                <a:tc>
                  <a:txBody>
                    <a:bodyPr/>
                    <a:lstStyle/>
                    <a:p>
                      <a:pPr algn="l" fontAlgn="ctr"/>
                      <a:r>
                        <a:rPr lang="en-IN" sz="2000" b="1">
                          <a:solidFill>
                            <a:srgbClr val="4A5568"/>
                          </a:solidFill>
                          <a:effectLst/>
                          <a:latin typeface="DejaVu Sans"/>
                        </a:rPr>
                        <a:t>Precision</a:t>
                      </a:r>
                      <a:endParaRPr lang="en-IN" sz="200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US" sz="2000">
                          <a:solidFill>
                            <a:srgbClr val="4A5568"/>
                          </a:solidFill>
                          <a:effectLst/>
                          <a:latin typeface="DejaVu Sans"/>
                        </a:rPr>
                        <a:t>Not suitable for precise data</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IN" sz="2000">
                          <a:solidFill>
                            <a:srgbClr val="4A5568"/>
                          </a:solidFill>
                          <a:effectLst/>
                          <a:latin typeface="DejaVu Sans"/>
                        </a:rPr>
                        <a:t>Suitable for precise data</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extLst>
                  <a:ext uri="{0D108BD9-81ED-4DB2-BD59-A6C34878D82A}">
                    <a16:rowId xmlns:a16="http://schemas.microsoft.com/office/drawing/2014/main" val="2825960308"/>
                  </a:ext>
                </a:extLst>
              </a:tr>
              <a:tr h="502111">
                <a:tc>
                  <a:txBody>
                    <a:bodyPr/>
                    <a:lstStyle/>
                    <a:p>
                      <a:pPr algn="l" fontAlgn="ctr"/>
                      <a:r>
                        <a:rPr lang="en-IN" sz="2000" b="1">
                          <a:solidFill>
                            <a:srgbClr val="4A5568"/>
                          </a:solidFill>
                          <a:effectLst/>
                          <a:latin typeface="DejaVu Sans"/>
                        </a:rPr>
                        <a:t>File Size</a:t>
                      </a:r>
                      <a:endParaRPr lang="en-IN" sz="200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US" sz="2000">
                          <a:solidFill>
                            <a:srgbClr val="4A5568"/>
                          </a:solidFill>
                          <a:effectLst/>
                          <a:latin typeface="DejaVu Sans"/>
                        </a:rPr>
                        <a:t>Can have a large file size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US" sz="2000">
                          <a:solidFill>
                            <a:srgbClr val="4A5568"/>
                          </a:solidFill>
                          <a:effectLst/>
                          <a:latin typeface="DejaVu Sans"/>
                        </a:rPr>
                        <a:t>Can have a small file size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70168140"/>
                  </a:ext>
                </a:extLst>
              </a:tr>
              <a:tr h="480627">
                <a:tc>
                  <a:txBody>
                    <a:bodyPr/>
                    <a:lstStyle/>
                    <a:p>
                      <a:pPr algn="l" fontAlgn="ctr"/>
                      <a:r>
                        <a:rPr lang="en-IN" sz="2000" b="1">
                          <a:solidFill>
                            <a:srgbClr val="4A5568"/>
                          </a:solidFill>
                          <a:effectLst/>
                          <a:latin typeface="DejaVu Sans"/>
                        </a:rPr>
                        <a:t>Visualization</a:t>
                      </a:r>
                      <a:endParaRPr lang="en-IN" sz="200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IN" sz="2000">
                          <a:solidFill>
                            <a:srgbClr val="4A5568"/>
                          </a:solidFill>
                          <a:effectLst/>
                          <a:latin typeface="DejaVu Sans"/>
                        </a:rPr>
                        <a:t>Easy to visualize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IN" sz="2000">
                          <a:solidFill>
                            <a:srgbClr val="4A5568"/>
                          </a:solidFill>
                          <a:effectLst/>
                          <a:latin typeface="DejaVu Sans"/>
                        </a:rPr>
                        <a:t>Difficult to visualize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extLst>
                  <a:ext uri="{0D108BD9-81ED-4DB2-BD59-A6C34878D82A}">
                    <a16:rowId xmlns:a16="http://schemas.microsoft.com/office/drawing/2014/main" val="4293095033"/>
                  </a:ext>
                </a:extLst>
              </a:tr>
              <a:tr h="480627">
                <a:tc>
                  <a:txBody>
                    <a:bodyPr/>
                    <a:lstStyle/>
                    <a:p>
                      <a:pPr algn="l" fontAlgn="ctr"/>
                      <a:r>
                        <a:rPr lang="en-IN" sz="2000" b="1">
                          <a:solidFill>
                            <a:srgbClr val="4A5568"/>
                          </a:solidFill>
                          <a:effectLst/>
                          <a:latin typeface="DejaVu Sans"/>
                        </a:rPr>
                        <a:t>Editing</a:t>
                      </a:r>
                      <a:endParaRPr lang="en-IN" sz="200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IN" sz="2000">
                          <a:solidFill>
                            <a:srgbClr val="4A5568"/>
                          </a:solidFill>
                          <a:effectLst/>
                          <a:latin typeface="DejaVu Sans"/>
                        </a:rPr>
                        <a:t>Not easily editable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algn="l" fontAlgn="ctr"/>
                      <a:r>
                        <a:rPr lang="en-IN" sz="2000">
                          <a:solidFill>
                            <a:srgbClr val="4A5568"/>
                          </a:solidFill>
                          <a:effectLst/>
                          <a:latin typeface="DejaVu Sans"/>
                        </a:rPr>
                        <a:t>Easily editable</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649001483"/>
                  </a:ext>
                </a:extLst>
              </a:tr>
              <a:tr h="752037">
                <a:tc>
                  <a:txBody>
                    <a:bodyPr/>
                    <a:lstStyle/>
                    <a:p>
                      <a:pPr algn="l" fontAlgn="ctr"/>
                      <a:r>
                        <a:rPr lang="en-IN" sz="2000" b="1">
                          <a:solidFill>
                            <a:srgbClr val="4A5568"/>
                          </a:solidFill>
                          <a:effectLst/>
                          <a:latin typeface="DejaVu Sans"/>
                        </a:rPr>
                        <a:t>Suitable Data</a:t>
                      </a:r>
                      <a:endParaRPr lang="en-IN" sz="2000">
                        <a:solidFill>
                          <a:srgbClr val="4A5568"/>
                        </a:solidFill>
                        <a:effectLst/>
                        <a:latin typeface="DejaVu Sans"/>
                      </a:endParaRP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IN" sz="2000">
                          <a:solidFill>
                            <a:srgbClr val="4A5568"/>
                          </a:solidFill>
                          <a:effectLst/>
                          <a:latin typeface="DejaVu Sans"/>
                        </a:rPr>
                        <a:t>Suitable for continuous data</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tc>
                  <a:txBody>
                    <a:bodyPr/>
                    <a:lstStyle/>
                    <a:p>
                      <a:pPr algn="l" fontAlgn="ctr"/>
                      <a:r>
                        <a:rPr lang="en-IN" sz="2000" dirty="0">
                          <a:solidFill>
                            <a:srgbClr val="4A5568"/>
                          </a:solidFill>
                          <a:effectLst/>
                          <a:latin typeface="DejaVu Sans"/>
                        </a:rPr>
                        <a:t>Suitable for discrete data</a:t>
                      </a:r>
                    </a:p>
                  </a:txBody>
                  <a:tcPr marL="117477" marR="117477" marT="117477" marB="117477"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EEEEEE"/>
                    </a:solidFill>
                  </a:tcPr>
                </a:tc>
                <a:extLst>
                  <a:ext uri="{0D108BD9-81ED-4DB2-BD59-A6C34878D82A}">
                    <a16:rowId xmlns:a16="http://schemas.microsoft.com/office/drawing/2014/main" val="4061457074"/>
                  </a:ext>
                </a:extLst>
              </a:tr>
            </a:tbl>
          </a:graphicData>
        </a:graphic>
      </p:graphicFrame>
    </p:spTree>
    <p:extLst>
      <p:ext uri="{BB962C8B-B14F-4D97-AF65-F5344CB8AC3E}">
        <p14:creationId xmlns:p14="http://schemas.microsoft.com/office/powerpoint/2010/main" val="2845710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Raster or Vector?</a:t>
            </a:r>
          </a:p>
        </p:txBody>
      </p:sp>
      <p:sp>
        <p:nvSpPr>
          <p:cNvPr id="4"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While deciding whether to use a vector data model or raster data model in your work it entirely </a:t>
            </a:r>
            <a:r>
              <a:rPr lang="en-US" altLang="en-US" sz="2400" b="1" kern="0" noProof="1">
                <a:latin typeface="DejaVu Sans"/>
                <a:ea typeface="Arial" panose="020B0604020202020204" pitchFamily="34" charset="0"/>
                <a:cs typeface="DejaVu Sans"/>
              </a:rPr>
              <a:t>depends on the data you have as input </a:t>
            </a:r>
            <a:r>
              <a:rPr lang="en-US" altLang="en-US" sz="2400" kern="0" noProof="1">
                <a:latin typeface="DejaVu Sans"/>
                <a:ea typeface="Arial" panose="020B0604020202020204" pitchFamily="34" charset="0"/>
                <a:cs typeface="DejaVu Sans"/>
              </a:rPr>
              <a:t>and </a:t>
            </a:r>
            <a:r>
              <a:rPr lang="en-US" altLang="en-US" sz="2400" b="1" kern="0" noProof="1">
                <a:latin typeface="DejaVu Sans"/>
                <a:ea typeface="Arial" panose="020B0604020202020204" pitchFamily="34" charset="0"/>
                <a:cs typeface="DejaVu Sans"/>
              </a:rPr>
              <a:t>what your goals are for displaying or analyzing the data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There </a:t>
            </a:r>
            <a:r>
              <a:rPr lang="en-US" altLang="en-US" sz="2400" kern="0" noProof="1">
                <a:latin typeface="DejaVu Sans"/>
                <a:ea typeface="Arial" panose="020B0604020202020204" pitchFamily="34" charset="0"/>
                <a:cs typeface="DejaVu Sans"/>
              </a:rPr>
              <a:t>are many analysis that make use of both data models i.e. vector and raster or require the conversion of one data model to another.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While </a:t>
            </a:r>
            <a:r>
              <a:rPr lang="en-US" altLang="en-US" sz="2400" kern="0" noProof="1">
                <a:latin typeface="DejaVu Sans"/>
                <a:ea typeface="Arial" panose="020B0604020202020204" pitchFamily="34" charset="0"/>
                <a:cs typeface="DejaVu Sans"/>
              </a:rPr>
              <a:t>conversion is a common procedure, it’s suggested that any translation between data model to be kept at a minimum to avoid accumulating error in your spatial model.</a:t>
            </a:r>
          </a:p>
        </p:txBody>
      </p:sp>
    </p:spTree>
    <p:extLst>
      <p:ext uri="{BB962C8B-B14F-4D97-AF65-F5344CB8AC3E}">
        <p14:creationId xmlns:p14="http://schemas.microsoft.com/office/powerpoint/2010/main" val="22042780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Raster or Vector?</a:t>
            </a:r>
          </a:p>
        </p:txBody>
      </p:sp>
      <p:sp>
        <p:nvSpPr>
          <p:cNvPr id="4"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he size of the dataset should be a consideration, as raster dataset can be quite large and difficult for some workstation to process in a timely manner.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Vector </a:t>
            </a:r>
            <a:r>
              <a:rPr lang="en-US" altLang="en-US" sz="2400" kern="0" noProof="1">
                <a:latin typeface="DejaVu Sans"/>
                <a:ea typeface="Arial" panose="020B0604020202020204" pitchFamily="34" charset="0"/>
                <a:cs typeface="DejaVu Sans"/>
              </a:rPr>
              <a:t>data model is recommended for analysis, unless modeling a continuous surface and when using a raster data model it is important to use cell sizes that are appropriate for analysis.</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31978373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Object vs. Field</a:t>
            </a:r>
          </a:p>
        </p:txBody>
      </p:sp>
      <p:sp>
        <p:nvSpPr>
          <p:cNvPr id="4"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While the </a:t>
            </a:r>
            <a:r>
              <a:rPr lang="en-US" altLang="en-US" sz="2400" b="1" kern="0" noProof="1">
                <a:latin typeface="DejaVu Sans"/>
                <a:ea typeface="Arial" panose="020B0604020202020204" pitchFamily="34" charset="0"/>
                <a:cs typeface="DejaVu Sans"/>
              </a:rPr>
              <a:t>vector/raster distinction focuses on data structure</a:t>
            </a:r>
            <a:r>
              <a:rPr lang="en-US" altLang="en-US" sz="2400" kern="0" noProof="1">
                <a:latin typeface="DejaVu Sans"/>
                <a:ea typeface="Arial" panose="020B0604020202020204" pitchFamily="34" charset="0"/>
                <a:cs typeface="DejaVu Sans"/>
              </a:rPr>
              <a:t>, the </a:t>
            </a:r>
            <a:r>
              <a:rPr lang="en-US" altLang="en-US" sz="2400" b="1" kern="0" noProof="1">
                <a:latin typeface="DejaVu Sans"/>
                <a:ea typeface="Arial" panose="020B0604020202020204" pitchFamily="34" charset="0"/>
                <a:cs typeface="DejaVu Sans"/>
              </a:rPr>
              <a:t>object vs. field perspective</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focuses</a:t>
            </a:r>
            <a:r>
              <a:rPr lang="en-US" altLang="en-US" sz="2400" kern="0" noProof="1">
                <a:latin typeface="DejaVu Sans"/>
                <a:ea typeface="Arial" panose="020B0604020202020204" pitchFamily="34" charset="0"/>
                <a:cs typeface="DejaVu Sans"/>
              </a:rPr>
              <a:t> on how we </a:t>
            </a:r>
            <a:r>
              <a:rPr lang="en-US" altLang="en-US" sz="2400" b="1" kern="0" noProof="1">
                <a:latin typeface="DejaVu Sans"/>
                <a:ea typeface="Arial" panose="020B0604020202020204" pitchFamily="34" charset="0"/>
                <a:cs typeface="DejaVu Sans"/>
              </a:rPr>
              <a:t>conceptualize spatial phenomena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This </a:t>
            </a:r>
            <a:r>
              <a:rPr lang="en-US" altLang="en-US" sz="2400" b="1" kern="0" noProof="1">
                <a:latin typeface="DejaVu Sans"/>
                <a:ea typeface="Arial" panose="020B0604020202020204" pitchFamily="34" charset="0"/>
                <a:cs typeface="DejaVu Sans"/>
              </a:rPr>
              <a:t>distinction</a:t>
            </a:r>
            <a:r>
              <a:rPr lang="en-US" altLang="en-US" sz="2400" kern="0" noProof="1">
                <a:latin typeface="DejaVu Sans"/>
                <a:ea typeface="Arial" panose="020B0604020202020204" pitchFamily="34" charset="0"/>
                <a:cs typeface="DejaVu Sans"/>
              </a:rPr>
              <a:t> is especially useful when </a:t>
            </a:r>
            <a:r>
              <a:rPr lang="en-US" altLang="en-US" sz="2400" b="1" kern="0" noProof="1">
                <a:latin typeface="DejaVu Sans"/>
                <a:ea typeface="Arial" panose="020B0604020202020204" pitchFamily="34" charset="0"/>
                <a:cs typeface="DejaVu Sans"/>
              </a:rPr>
              <a:t>deciding how to model and analyze different types of spatial features.</a:t>
            </a:r>
          </a:p>
        </p:txBody>
      </p:sp>
    </p:spTree>
    <p:extLst>
      <p:ext uri="{BB962C8B-B14F-4D97-AF65-F5344CB8AC3E}">
        <p14:creationId xmlns:p14="http://schemas.microsoft.com/office/powerpoint/2010/main" val="17178022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smtClean="0">
                <a:ln/>
                <a:solidFill>
                  <a:schemeClr val="accent1">
                    <a:lumMod val="50000"/>
                  </a:schemeClr>
                </a:solidFill>
                <a:effectLst>
                  <a:outerShdw blurRad="38100" dist="19050" dir="2700000" algn="tl" rotWithShape="0">
                    <a:schemeClr val="dk1">
                      <a:alpha val="40000"/>
                    </a:schemeClr>
                  </a:outerShdw>
                </a:effectLst>
                <a:sym typeface="+mn-ea"/>
              </a:rPr>
              <a:t>Object View</a:t>
            </a:r>
            <a:endParaRPr lang="en-US"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4"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b="1" kern="0" noProof="1" smtClean="0">
                <a:latin typeface="DejaVu Sans"/>
                <a:ea typeface="Arial" panose="020B0604020202020204" pitchFamily="34" charset="0"/>
                <a:cs typeface="DejaVu Sans"/>
              </a:rPr>
              <a:t>object</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view </a:t>
            </a:r>
            <a:r>
              <a:rPr lang="en-US" altLang="en-US" sz="2400" b="1" kern="0" noProof="1">
                <a:latin typeface="DejaVu Sans"/>
                <a:ea typeface="Arial" panose="020B0604020202020204" pitchFamily="34" charset="0"/>
                <a:cs typeface="DejaVu Sans"/>
              </a:rPr>
              <a:t>treats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spatial features </a:t>
            </a:r>
            <a:r>
              <a:rPr lang="en-US" altLang="en-US" sz="2400" kern="0" noProof="1">
                <a:latin typeface="DejaVu Sans"/>
                <a:ea typeface="Arial" panose="020B0604020202020204" pitchFamily="34" charset="0"/>
                <a:cs typeface="DejaVu Sans"/>
              </a:rPr>
              <a:t>as </a:t>
            </a:r>
            <a:r>
              <a:rPr lang="en-US" altLang="en-US" sz="2400" b="1" kern="0" noProof="1">
                <a:latin typeface="DejaVu Sans"/>
                <a:ea typeface="Arial" panose="020B0604020202020204" pitchFamily="34" charset="0"/>
                <a:cs typeface="DejaVu Sans"/>
              </a:rPr>
              <a:t>discrete entities </a:t>
            </a:r>
            <a:r>
              <a:rPr lang="en-US" altLang="en-US" sz="2400" kern="0" noProof="1">
                <a:latin typeface="DejaVu Sans"/>
                <a:ea typeface="Arial" panose="020B0604020202020204" pitchFamily="34" charset="0"/>
                <a:cs typeface="DejaVu Sans"/>
              </a:rPr>
              <a:t>that </a:t>
            </a:r>
            <a:r>
              <a:rPr lang="en-US" altLang="en-US" sz="2400" b="1" kern="0" noProof="1">
                <a:latin typeface="DejaVu Sans"/>
                <a:ea typeface="Arial" panose="020B0604020202020204" pitchFamily="34" charset="0"/>
                <a:cs typeface="DejaVu Sans"/>
              </a:rPr>
              <a:t>exist independently and occupy specific locations</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These </a:t>
            </a:r>
            <a:r>
              <a:rPr lang="en-US" altLang="en-US" sz="2400" b="1" kern="0" noProof="1">
                <a:latin typeface="DejaVu Sans"/>
                <a:ea typeface="Arial" panose="020B0604020202020204" pitchFamily="34" charset="0"/>
                <a:cs typeface="DejaVu Sans"/>
              </a:rPr>
              <a:t>features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do not occur everywhere in space</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Examples </a:t>
            </a:r>
            <a:r>
              <a:rPr lang="en-US" altLang="en-US" sz="2400" kern="0" noProof="1">
                <a:latin typeface="DejaVu Sans"/>
                <a:ea typeface="Arial" panose="020B0604020202020204" pitchFamily="34" charset="0"/>
                <a:cs typeface="DejaVu Sans"/>
              </a:rPr>
              <a:t>include </a:t>
            </a:r>
            <a:r>
              <a:rPr lang="en-US" altLang="en-US" sz="2400" b="1" kern="0" noProof="1">
                <a:latin typeface="DejaVu Sans"/>
                <a:ea typeface="Arial" panose="020B0604020202020204" pitchFamily="34" charset="0"/>
                <a:cs typeface="DejaVu Sans"/>
              </a:rPr>
              <a:t>point locations of cities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road networks</a:t>
            </a:r>
            <a:r>
              <a:rPr lang="en-US" altLang="en-US" sz="2400" kern="0" noProof="1">
                <a:latin typeface="DejaVu Sans"/>
                <a:ea typeface="Arial" panose="020B0604020202020204" pitchFamily="34" charset="0"/>
                <a:cs typeface="DejaVu Sans"/>
              </a:rPr>
              <a:t>, or </a:t>
            </a:r>
            <a:r>
              <a:rPr lang="en-US" altLang="en-US" sz="2400" b="1" kern="0" noProof="1">
                <a:latin typeface="DejaVu Sans"/>
                <a:ea typeface="Arial" panose="020B0604020202020204" pitchFamily="34" charset="0"/>
                <a:cs typeface="DejaVu Sans"/>
              </a:rPr>
              <a:t>polygonal representations of land parcels </a:t>
            </a:r>
            <a:r>
              <a:rPr lang="en-US" altLang="en-US" sz="2400" kern="0" noProof="1">
                <a:latin typeface="DejaVu Sans"/>
                <a:ea typeface="Arial" panose="020B0604020202020204" pitchFamily="34" charset="0"/>
                <a:cs typeface="DejaVu Sans"/>
              </a:rPr>
              <a:t>or </a:t>
            </a:r>
            <a:r>
              <a:rPr lang="en-US" altLang="en-US" sz="2400" b="1" kern="0" noProof="1">
                <a:latin typeface="DejaVu Sans"/>
                <a:ea typeface="Arial" panose="020B0604020202020204" pitchFamily="34" charset="0"/>
                <a:cs typeface="DejaVu Sans"/>
              </a:rPr>
              <a:t>urban areas</a:t>
            </a:r>
            <a:r>
              <a:rPr lang="en-US" altLang="en-US" sz="2400" kern="0" noProof="1">
                <a:latin typeface="DejaVu Sans"/>
                <a:ea typeface="Arial" panose="020B0604020202020204" pitchFamily="34" charset="0"/>
                <a:cs typeface="DejaVu Sans"/>
              </a:rPr>
              <a:t>. Objects are typically represented using the vector data model</a:t>
            </a:r>
            <a:endParaRPr lang="en-US" altLang="en-US" sz="2400" b="1"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3352165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Field </a:t>
            </a:r>
            <a:r>
              <a:rPr lang="en-US" b="1" dirty="0">
                <a:ln/>
                <a:solidFill>
                  <a:schemeClr val="accent1">
                    <a:lumMod val="50000"/>
                  </a:schemeClr>
                </a:solidFill>
                <a:effectLst>
                  <a:outerShdw blurRad="38100" dist="19050" dir="2700000" algn="tl" rotWithShape="0">
                    <a:schemeClr val="dk1">
                      <a:alpha val="40000"/>
                    </a:schemeClr>
                  </a:outerShdw>
                </a:effectLst>
                <a:sym typeface="+mn-ea"/>
              </a:rPr>
              <a:t>View</a:t>
            </a:r>
          </a:p>
        </p:txBody>
      </p:sp>
      <p:sp>
        <p:nvSpPr>
          <p:cNvPr id="4"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b="1" kern="0" noProof="1" smtClean="0">
                <a:latin typeface="DejaVu Sans"/>
                <a:ea typeface="Arial" panose="020B0604020202020204" pitchFamily="34" charset="0"/>
                <a:cs typeface="DejaVu Sans"/>
              </a:rPr>
              <a:t>fiefld</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view </a:t>
            </a:r>
            <a:r>
              <a:rPr lang="en-US" altLang="en-US" sz="2400" b="1" kern="0" noProof="1">
                <a:latin typeface="DejaVu Sans"/>
                <a:ea typeface="Arial" panose="020B0604020202020204" pitchFamily="34" charset="0"/>
                <a:cs typeface="DejaVu Sans"/>
              </a:rPr>
              <a:t>treats</a:t>
            </a:r>
            <a:r>
              <a:rPr lang="en-US" altLang="en-US" sz="2400" kern="0" noProof="1">
                <a:latin typeface="DejaVu Sans"/>
                <a:ea typeface="Arial" panose="020B0604020202020204" pitchFamily="34" charset="0"/>
                <a:cs typeface="DejaVu Sans"/>
              </a:rPr>
              <a:t> spatial phenomena as </a:t>
            </a:r>
            <a:r>
              <a:rPr lang="en-US" altLang="en-US" sz="2400" b="1" kern="0" noProof="1">
                <a:latin typeface="DejaVu Sans"/>
                <a:ea typeface="Arial" panose="020B0604020202020204" pitchFamily="34" charset="0"/>
                <a:cs typeface="DejaVu Sans"/>
              </a:rPr>
              <a:t>continuous surfaces </a:t>
            </a:r>
            <a:r>
              <a:rPr lang="en-US" altLang="en-US" sz="2400" kern="0" noProof="1">
                <a:latin typeface="DejaVu Sans"/>
                <a:ea typeface="Arial" panose="020B0604020202020204" pitchFamily="34" charset="0"/>
                <a:cs typeface="DejaVu Sans"/>
              </a:rPr>
              <a:t>or </a:t>
            </a:r>
            <a:r>
              <a:rPr lang="en-US" altLang="en-US" sz="2400" b="1" kern="0" noProof="1">
                <a:latin typeface="DejaVu Sans"/>
                <a:ea typeface="Arial" panose="020B0604020202020204" pitchFamily="34" charset="0"/>
                <a:cs typeface="DejaVu Sans"/>
              </a:rPr>
              <a:t>distributions</a:t>
            </a:r>
            <a:r>
              <a:rPr lang="en-US" altLang="en-US" sz="2400" kern="0" noProof="1">
                <a:latin typeface="DejaVu Sans"/>
                <a:ea typeface="Arial" panose="020B0604020202020204" pitchFamily="34" charset="0"/>
                <a:cs typeface="DejaVu Sans"/>
              </a:rPr>
              <a:t> that </a:t>
            </a:r>
            <a:r>
              <a:rPr lang="en-US" altLang="en-US" sz="2400" b="1" kern="0" noProof="1">
                <a:latin typeface="DejaVu Sans"/>
                <a:ea typeface="Arial" panose="020B0604020202020204" pitchFamily="34" charset="0"/>
                <a:cs typeface="DejaVu Sans"/>
              </a:rPr>
              <a:t>vary across space</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A </a:t>
            </a:r>
            <a:r>
              <a:rPr lang="en-US" altLang="en-US" sz="2400" b="1" kern="0" noProof="1">
                <a:latin typeface="DejaVu Sans"/>
                <a:ea typeface="Arial" panose="020B0604020202020204" pitchFamily="34" charset="0"/>
                <a:cs typeface="DejaVu Sans"/>
              </a:rPr>
              <a:t>field</a:t>
            </a:r>
            <a:r>
              <a:rPr lang="en-US" altLang="en-US" sz="2400" kern="0" noProof="1">
                <a:latin typeface="DejaVu Sans"/>
                <a:ea typeface="Arial" panose="020B0604020202020204" pitchFamily="34" charset="0"/>
                <a:cs typeface="DejaVu Sans"/>
              </a:rPr>
              <a:t> is a </a:t>
            </a:r>
            <a:r>
              <a:rPr lang="en-US" altLang="en-US" sz="2400" b="1" kern="0" noProof="1">
                <a:latin typeface="DejaVu Sans"/>
                <a:ea typeface="Arial" panose="020B0604020202020204" pitchFamily="34" charset="0"/>
                <a:cs typeface="DejaVu Sans"/>
              </a:rPr>
              <a:t>property</a:t>
            </a:r>
            <a:r>
              <a:rPr lang="en-US" altLang="en-US" sz="2400" kern="0" noProof="1">
                <a:latin typeface="DejaVu Sans"/>
                <a:ea typeface="Arial" panose="020B0604020202020204" pitchFamily="34" charset="0"/>
                <a:cs typeface="DejaVu Sans"/>
              </a:rPr>
              <a:t> that </a:t>
            </a:r>
            <a:r>
              <a:rPr lang="en-US" altLang="en-US" sz="2400" b="1" kern="0" noProof="1">
                <a:latin typeface="DejaVu Sans"/>
                <a:ea typeface="Arial" panose="020B0604020202020204" pitchFamily="34" charset="0"/>
                <a:cs typeface="DejaVu Sans"/>
              </a:rPr>
              <a:t>can be measured at any location within a study area</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Common </a:t>
            </a:r>
            <a:r>
              <a:rPr lang="en-US" altLang="en-US" sz="2400" b="1" kern="0" noProof="1">
                <a:latin typeface="DejaVu Sans"/>
                <a:ea typeface="Arial" panose="020B0604020202020204" pitchFamily="34" charset="0"/>
                <a:cs typeface="DejaVu Sans"/>
              </a:rPr>
              <a:t>examples</a:t>
            </a:r>
            <a:r>
              <a:rPr lang="en-US" altLang="en-US" sz="2400" kern="0" noProof="1">
                <a:latin typeface="DejaVu Sans"/>
                <a:ea typeface="Arial" panose="020B0604020202020204" pitchFamily="34" charset="0"/>
                <a:cs typeface="DejaVu Sans"/>
              </a:rPr>
              <a:t> include </a:t>
            </a:r>
            <a:r>
              <a:rPr lang="en-US" altLang="en-US" sz="2400" b="1" kern="0" noProof="1">
                <a:latin typeface="DejaVu Sans"/>
                <a:ea typeface="Arial" panose="020B0604020202020204" pitchFamily="34" charset="0"/>
                <a:cs typeface="DejaVu Sans"/>
              </a:rPr>
              <a:t>surface elevation, temperature, or precipitation</a:t>
            </a:r>
            <a:r>
              <a:rPr lang="en-US" altLang="en-US" sz="2400" kern="0" noProof="1">
                <a:latin typeface="DejaVu Sans"/>
                <a:ea typeface="Arial" panose="020B0604020202020204" pitchFamily="34" charset="0"/>
                <a:cs typeface="DejaVu Sans"/>
              </a:rPr>
              <a:t>. These are typically represented using the raster data model.</a:t>
            </a:r>
          </a:p>
        </p:txBody>
      </p:sp>
    </p:spTree>
    <p:extLst>
      <p:ext uri="{BB962C8B-B14F-4D97-AF65-F5344CB8AC3E}">
        <p14:creationId xmlns:p14="http://schemas.microsoft.com/office/powerpoint/2010/main" val="38467099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Object vs. Field</a:t>
            </a:r>
          </a:p>
        </p:txBody>
      </p:sp>
      <p:sp>
        <p:nvSpPr>
          <p:cNvPr id="4" name="object 9"/>
          <p:cNvSpPr txBox="1"/>
          <p:nvPr>
            <p:custDataLst>
              <p:tags r:id="rId1"/>
            </p:custDataLst>
          </p:nvPr>
        </p:nvSpPr>
        <p:spPr>
          <a:xfrm>
            <a:off x="974882" y="1585861"/>
            <a:ext cx="6040067" cy="4302125"/>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Some features </a:t>
            </a:r>
            <a:r>
              <a:rPr lang="en-US" altLang="en-US" sz="2400" kern="0" noProof="1">
                <a:latin typeface="DejaVu Sans"/>
                <a:ea typeface="Arial" panose="020B0604020202020204" pitchFamily="34" charset="0"/>
                <a:cs typeface="DejaVu Sans"/>
              </a:rPr>
              <a:t>can be represented as </a:t>
            </a:r>
            <a:r>
              <a:rPr lang="en-US" altLang="en-US" sz="2400" b="1" kern="0" noProof="1">
                <a:latin typeface="DejaVu Sans"/>
                <a:ea typeface="Arial" panose="020B0604020202020204" pitchFamily="34" charset="0"/>
                <a:cs typeface="DejaVu Sans"/>
              </a:rPr>
              <a:t>either objects or fields</a:t>
            </a:r>
            <a:r>
              <a:rPr lang="en-US" altLang="en-US" sz="2400" kern="0" noProof="1">
                <a:latin typeface="DejaVu Sans"/>
                <a:ea typeface="Arial" panose="020B0604020202020204" pitchFamily="34" charset="0"/>
                <a:cs typeface="DejaVu Sans"/>
              </a:rPr>
              <a:t>, </a:t>
            </a:r>
            <a:r>
              <a:rPr lang="en-US" altLang="en-US" sz="2400" b="1" kern="0" noProof="1" smtClean="0">
                <a:latin typeface="DejaVu Sans"/>
                <a:ea typeface="Arial" panose="020B0604020202020204" pitchFamily="34" charset="0"/>
                <a:cs typeface="DejaVu Sans"/>
              </a:rPr>
              <a:t>depending on the analytical context</a:t>
            </a:r>
            <a:r>
              <a:rPr lang="en-US" altLang="en-US" sz="2400" kern="0" noProof="1" smtClean="0">
                <a:latin typeface="DejaVu Sans"/>
                <a:ea typeface="Arial" panose="020B0604020202020204" pitchFamily="34" charset="0"/>
                <a:cs typeface="DejaVu Sans"/>
              </a:rPr>
              <a:t>. </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instance, </a:t>
            </a:r>
            <a:r>
              <a:rPr lang="en-US" altLang="en-US" sz="2400" b="1" kern="0" noProof="1">
                <a:latin typeface="DejaVu Sans"/>
                <a:ea typeface="Arial" panose="020B0604020202020204" pitchFamily="34" charset="0"/>
                <a:cs typeface="DejaVu Sans"/>
              </a:rPr>
              <a:t>the presence or absence of buildings </a:t>
            </a:r>
            <a:r>
              <a:rPr lang="en-US" altLang="en-US" sz="2400" kern="0" noProof="1">
                <a:latin typeface="DejaVu Sans"/>
                <a:ea typeface="Arial" panose="020B0604020202020204" pitchFamily="34" charset="0"/>
                <a:cs typeface="DejaVu Sans"/>
              </a:rPr>
              <a:t>can be modeled as:</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Objects</a:t>
            </a:r>
            <a:r>
              <a:rPr lang="en-US" altLang="en-US" sz="2400" kern="0" noProof="1">
                <a:latin typeface="DejaVu Sans"/>
                <a:ea typeface="Arial" panose="020B0604020202020204" pitchFamily="34" charset="0"/>
                <a:cs typeface="DejaVu Sans"/>
              </a:rPr>
              <a:t>, if we are </a:t>
            </a:r>
            <a:r>
              <a:rPr lang="en-US" altLang="en-US" sz="2400" b="1" kern="0" noProof="1">
                <a:latin typeface="DejaVu Sans"/>
                <a:ea typeface="Arial" panose="020B0604020202020204" pitchFamily="34" charset="0"/>
                <a:cs typeface="DejaVu Sans"/>
              </a:rPr>
              <a:t>interested</a:t>
            </a:r>
            <a:r>
              <a:rPr lang="en-US" altLang="en-US" sz="2400" kern="0" noProof="1">
                <a:latin typeface="DejaVu Sans"/>
                <a:ea typeface="Arial" panose="020B0604020202020204" pitchFamily="34" charset="0"/>
                <a:cs typeface="DejaVu Sans"/>
              </a:rPr>
              <a:t> in the </a:t>
            </a:r>
            <a:r>
              <a:rPr lang="en-US" altLang="en-US" sz="2400" b="1" kern="0" noProof="1">
                <a:latin typeface="DejaVu Sans"/>
                <a:ea typeface="Arial" panose="020B0604020202020204" pitchFamily="34" charset="0"/>
                <a:cs typeface="DejaVu Sans"/>
              </a:rPr>
              <a:t>location and shape </a:t>
            </a:r>
            <a:r>
              <a:rPr lang="en-US" altLang="en-US" sz="2400" kern="0" noProof="1">
                <a:latin typeface="DejaVu Sans"/>
                <a:ea typeface="Arial" panose="020B0604020202020204" pitchFamily="34" charset="0"/>
                <a:cs typeface="DejaVu Sans"/>
              </a:rPr>
              <a:t>of individual buildings.</a:t>
            </a:r>
          </a:p>
          <a:p>
            <a:pPr marL="355600" indent="-342900" algn="just">
              <a:spcBef>
                <a:spcPts val="100"/>
              </a:spcBef>
              <a:buFont typeface="Arial" panose="020B0604020202020204" pitchFamily="34" charset="0"/>
              <a:buChar char="•"/>
            </a:pPr>
            <a:r>
              <a:rPr lang="en-US" altLang="en-US" sz="2400" b="1" kern="0" noProof="1">
                <a:latin typeface="DejaVu Sans"/>
                <a:ea typeface="Arial" panose="020B0604020202020204" pitchFamily="34" charset="0"/>
                <a:cs typeface="DejaVu Sans"/>
              </a:rPr>
              <a:t>Fields</a:t>
            </a:r>
            <a:r>
              <a:rPr lang="en-US" altLang="en-US" sz="2400" kern="0" noProof="1">
                <a:latin typeface="DejaVu Sans"/>
                <a:ea typeface="Arial" panose="020B0604020202020204" pitchFamily="34" charset="0"/>
                <a:cs typeface="DejaVu Sans"/>
              </a:rPr>
              <a:t>, if we are interested in </a:t>
            </a:r>
            <a:r>
              <a:rPr lang="en-US" altLang="en-US" sz="2400" b="1" kern="0" noProof="1">
                <a:latin typeface="DejaVu Sans"/>
                <a:ea typeface="Arial" panose="020B0604020202020204" pitchFamily="34" charset="0"/>
                <a:cs typeface="DejaVu Sans"/>
              </a:rPr>
              <a:t>identifying areas where buildings do or do not exist</a:t>
            </a:r>
            <a:r>
              <a:rPr lang="en-US" altLang="en-US" sz="2400" kern="0" noProof="1">
                <a:latin typeface="DejaVu Sans"/>
                <a:ea typeface="Arial" panose="020B0604020202020204" pitchFamily="34" charset="0"/>
                <a:cs typeface="DejaVu Sans"/>
              </a:rPr>
              <a:t> (e.g., using a binary raster where 1 = presence, 0 = absence).</a:t>
            </a:r>
          </a:p>
        </p:txBody>
      </p:sp>
      <p:pic>
        <p:nvPicPr>
          <p:cNvPr id="2" name="Picture 1"/>
          <p:cNvPicPr>
            <a:picLocks noChangeAspect="1"/>
          </p:cNvPicPr>
          <p:nvPr/>
        </p:nvPicPr>
        <p:blipFill>
          <a:blip r:embed="rId3"/>
          <a:stretch>
            <a:fillRect/>
          </a:stretch>
        </p:blipFill>
        <p:spPr>
          <a:xfrm>
            <a:off x="7164277" y="1825006"/>
            <a:ext cx="5027723" cy="2063654"/>
          </a:xfrm>
          <a:prstGeom prst="rect">
            <a:avLst/>
          </a:prstGeom>
        </p:spPr>
      </p:pic>
      <p:sp>
        <p:nvSpPr>
          <p:cNvPr id="3" name="Rectangle 2"/>
          <p:cNvSpPr/>
          <p:nvPr/>
        </p:nvSpPr>
        <p:spPr>
          <a:xfrm>
            <a:off x="7276439" y="4226973"/>
            <a:ext cx="4782212" cy="2031325"/>
          </a:xfrm>
          <a:prstGeom prst="rect">
            <a:avLst/>
          </a:prstGeom>
        </p:spPr>
        <p:txBody>
          <a:bodyPr wrap="square">
            <a:spAutoFit/>
          </a:bodyPr>
          <a:lstStyle/>
          <a:p>
            <a:r>
              <a:rPr lang="en-US" dirty="0"/>
              <a:t>Field and Object representation of buildings</a:t>
            </a:r>
            <a:r>
              <a:rPr lang="en-US" dirty="0" smtClean="0"/>
              <a:t>.</a:t>
            </a:r>
          </a:p>
          <a:p>
            <a:endParaRPr lang="en-US" dirty="0"/>
          </a:p>
          <a:p>
            <a:r>
              <a:rPr lang="en-US" dirty="0"/>
              <a:t>Ultimately, the choice between object and field representations depends on the nature of the phenomenon and the goals of the analysis.</a:t>
            </a:r>
          </a:p>
          <a:p>
            <a:endParaRPr lang="en-US" dirty="0"/>
          </a:p>
          <a:p>
            <a:endParaRPr lang="en-IN" dirty="0"/>
          </a:p>
        </p:txBody>
      </p:sp>
    </p:spTree>
    <p:extLst>
      <p:ext uri="{BB962C8B-B14F-4D97-AF65-F5344CB8AC3E}">
        <p14:creationId xmlns:p14="http://schemas.microsoft.com/office/powerpoint/2010/main" val="9135529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Scale</a:t>
            </a:r>
          </a:p>
        </p:txBody>
      </p:sp>
      <p:sp>
        <p:nvSpPr>
          <p:cNvPr id="4"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In GIS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scale</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refers</a:t>
            </a:r>
            <a:r>
              <a:rPr lang="en-US" altLang="en-US" sz="2400" kern="0" noProof="1">
                <a:latin typeface="DejaVu Sans"/>
                <a:ea typeface="Arial" panose="020B0604020202020204" pitchFamily="34" charset="0"/>
                <a:cs typeface="DejaVu Sans"/>
              </a:rPr>
              <a:t> to the </a:t>
            </a:r>
            <a:r>
              <a:rPr lang="en-US" altLang="en-US" sz="2400" b="1" kern="0" noProof="1">
                <a:latin typeface="DejaVu Sans"/>
                <a:ea typeface="Arial" panose="020B0604020202020204" pitchFamily="34" charset="0"/>
                <a:cs typeface="DejaVu Sans"/>
              </a:rPr>
              <a:t>ratio between a distance on the ma</a:t>
            </a:r>
            <a:r>
              <a:rPr lang="en-US" altLang="en-US" sz="2400" kern="0" noProof="1">
                <a:latin typeface="DejaVu Sans"/>
                <a:ea typeface="Arial" panose="020B0604020202020204" pitchFamily="34" charset="0"/>
                <a:cs typeface="DejaVu Sans"/>
              </a:rPr>
              <a:t>p and the </a:t>
            </a:r>
            <a:r>
              <a:rPr lang="en-US" altLang="en-US" sz="2400" b="1" kern="0" noProof="1">
                <a:latin typeface="DejaVu Sans"/>
                <a:ea typeface="Arial" panose="020B0604020202020204" pitchFamily="34" charset="0"/>
                <a:cs typeface="DejaVu Sans"/>
              </a:rPr>
              <a:t>corresponding distance in the real world</a:t>
            </a:r>
            <a:r>
              <a:rPr lang="en-US" altLang="en-US" sz="2400" kern="0" noProof="1">
                <a:latin typeface="DejaVu Sans"/>
                <a:ea typeface="Arial" panose="020B0604020202020204" pitchFamily="34" charset="0"/>
                <a:cs typeface="DejaVu Sans"/>
              </a:rPr>
              <a:t>. For example, a scale of 1:10,000 means that one unit on the map represents 10,000 units on the ground.</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It’s important to distinguish between two uses of the term:</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Cartographic scale refers to the map’s level of detail.</a:t>
            </a: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Analytical scale refers to the spatial extent or resolution of a study</a:t>
            </a:r>
          </a:p>
        </p:txBody>
      </p:sp>
    </p:spTree>
    <p:extLst>
      <p:ext uri="{BB962C8B-B14F-4D97-AF65-F5344CB8AC3E}">
        <p14:creationId xmlns:p14="http://schemas.microsoft.com/office/powerpoint/2010/main" val="244151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3" y="1585862"/>
            <a:ext cx="5098372" cy="3259094"/>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Some examples of continuous rasters include:</a:t>
            </a:r>
          </a:p>
          <a:p>
            <a:pPr marL="12700" algn="just">
              <a:spcBef>
                <a:spcPts val="100"/>
              </a:spcBef>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Precipitation maps</a:t>
            </a:r>
            <a:r>
              <a:rPr lang="en-US" altLang="en-US" sz="24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a:latin typeface="DejaVu Sans"/>
                <a:ea typeface="Arial" panose="020B0604020202020204" pitchFamily="34" charset="0"/>
                <a:cs typeface="DejaVu Sans"/>
              </a:rPr>
              <a:t>Maps of tree height derived from LiDAR </a:t>
            </a:r>
            <a:r>
              <a:rPr lang="en-US" altLang="en-US" sz="2400" kern="0" noProof="1" smtClean="0">
                <a:latin typeface="DejaVu Sans"/>
                <a:ea typeface="Arial" panose="020B0604020202020204" pitchFamily="34" charset="0"/>
                <a:cs typeface="DejaVu Sans"/>
              </a:rPr>
              <a:t>data.</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400" kern="0" noProof="1" smtClean="0">
                <a:latin typeface="DejaVu Sans"/>
                <a:ea typeface="Arial" panose="020B0604020202020204" pitchFamily="34" charset="0"/>
                <a:cs typeface="DejaVu Sans"/>
              </a:rPr>
              <a:t>Elevation values for a region.</a:t>
            </a: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4"/>
          <a:stretch>
            <a:fillRect/>
          </a:stretch>
        </p:blipFill>
        <p:spPr>
          <a:xfrm>
            <a:off x="7121288" y="1206120"/>
            <a:ext cx="4800600" cy="4800600"/>
          </a:xfrm>
          <a:prstGeom prst="rect">
            <a:avLst/>
          </a:prstGeom>
        </p:spPr>
      </p:pic>
      <p:sp>
        <p:nvSpPr>
          <p:cNvPr id="6" name="object 9"/>
          <p:cNvSpPr txBox="1"/>
          <p:nvPr>
            <p:custDataLst>
              <p:tags r:id="rId2"/>
            </p:custDataLst>
          </p:nvPr>
        </p:nvSpPr>
        <p:spPr>
          <a:xfrm>
            <a:off x="974883" y="5365244"/>
            <a:ext cx="10947005" cy="1090147"/>
          </a:xfrm>
          <a:prstGeom prst="rect">
            <a:avLst/>
          </a:prstGeom>
        </p:spPr>
        <p:txBody>
          <a:bodyPr vert="horz" wrap="square" lIns="0" tIns="12700" rIns="0" bIns="0" rtlCol="0">
            <a:noAutofit/>
          </a:bodyPr>
          <a:lstStyle/>
          <a:p>
            <a:pPr marL="12700" algn="just">
              <a:spcBef>
                <a:spcPts val="100"/>
              </a:spcBef>
            </a:pPr>
            <a:r>
              <a:rPr lang="en-US" altLang="en-US" kern="0" noProof="1">
                <a:latin typeface="DejaVu Sans"/>
                <a:ea typeface="Arial" panose="020B0604020202020204" pitchFamily="34" charset="0"/>
                <a:cs typeface="DejaVu Sans"/>
              </a:rPr>
              <a:t>A map of elevation for Harvard Forest derived from the NEON AOP LiDAR sensor is below. Elevation is represented as continuous numeric variable in this map. The legend shows the continuous range of values in the data from around 300 to 420 meters</a:t>
            </a:r>
            <a:r>
              <a:rPr lang="en-US" altLang="en-US" kern="0" noProof="1" smtClean="0">
                <a:latin typeface="DejaVu Sans"/>
                <a:ea typeface="Arial" panose="020B0604020202020204" pitchFamily="34" charset="0"/>
                <a:cs typeface="DejaVu Sans"/>
              </a:rPr>
              <a:t>.</a:t>
            </a:r>
            <a:endParaRPr lang="en-US" altLang="en-US"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9999718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Scale</a:t>
            </a:r>
          </a:p>
        </p:txBody>
      </p:sp>
      <p:sp>
        <p:nvSpPr>
          <p:cNvPr id="4" name="object 9"/>
          <p:cNvSpPr txBox="1"/>
          <p:nvPr>
            <p:custDataLst>
              <p:tags r:id="rId1"/>
            </p:custDataLst>
          </p:nvPr>
        </p:nvSpPr>
        <p:spPr>
          <a:xfrm>
            <a:off x="974883" y="1585861"/>
            <a:ext cx="6353966" cy="4302125"/>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In </a:t>
            </a:r>
            <a:r>
              <a:rPr lang="en-US" altLang="en-US" sz="2000" b="1" kern="0" noProof="1">
                <a:latin typeface="DejaVu Sans"/>
                <a:ea typeface="Arial" panose="020B0604020202020204" pitchFamily="34" charset="0"/>
                <a:cs typeface="DejaVu Sans"/>
              </a:rPr>
              <a:t>cartographic</a:t>
            </a:r>
            <a:r>
              <a:rPr lang="en-US" altLang="en-US" sz="2000" kern="0" noProof="1">
                <a:latin typeface="DejaVu Sans"/>
                <a:ea typeface="Arial" panose="020B0604020202020204" pitchFamily="34" charset="0"/>
                <a:cs typeface="DejaVu Sans"/>
              </a:rPr>
              <a:t> terms, a </a:t>
            </a:r>
            <a:r>
              <a:rPr lang="en-US" altLang="en-US" sz="2000" b="1" kern="0" noProof="1">
                <a:latin typeface="DejaVu Sans"/>
                <a:ea typeface="Arial" panose="020B0604020202020204" pitchFamily="34" charset="0"/>
                <a:cs typeface="DejaVu Sans"/>
              </a:rPr>
              <a:t>large scale map </a:t>
            </a:r>
            <a:r>
              <a:rPr lang="en-US" altLang="en-US" sz="2000" kern="0" noProof="1">
                <a:latin typeface="DejaVu Sans"/>
                <a:ea typeface="Arial" panose="020B0604020202020204" pitchFamily="34" charset="0"/>
                <a:cs typeface="DejaVu Sans"/>
              </a:rPr>
              <a:t>(e.g., 1:10,000) </a:t>
            </a:r>
            <a:r>
              <a:rPr lang="en-US" altLang="en-US" sz="2000" b="1" kern="0" noProof="1">
                <a:latin typeface="DejaVu Sans"/>
                <a:ea typeface="Arial" panose="020B0604020202020204" pitchFamily="34" charset="0"/>
                <a:cs typeface="DejaVu Sans"/>
              </a:rPr>
              <a:t>shows a small area in great detail</a:t>
            </a:r>
            <a:r>
              <a:rPr lang="en-US" altLang="en-US" sz="2000" kern="0" noProof="1">
                <a:latin typeface="DejaVu Sans"/>
                <a:ea typeface="Arial" panose="020B0604020202020204" pitchFamily="34" charset="0"/>
                <a:cs typeface="DejaVu Sans"/>
              </a:rPr>
              <a:t>, while a small scale map (e.g., 1:10,000,000) shows a large area with less detail. This is opposite to how “large scale” is often used in everyday language, where it implies a broad or extensive scope.</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a:latin typeface="DejaVu Sans"/>
                <a:ea typeface="Arial" panose="020B0604020202020204" pitchFamily="34" charset="0"/>
                <a:cs typeface="DejaVu Sans"/>
              </a:rPr>
              <a:t>The following two maps of the Boston region illustrate this difference:</a:t>
            </a:r>
          </a:p>
          <a:p>
            <a:pPr marL="12700" algn="just">
              <a:spcBef>
                <a:spcPts val="100"/>
              </a:spcBef>
            </a:pPr>
            <a:endParaRPr lang="en-US" altLang="en-US" sz="20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At a small scale (1:10,000,000), Boston and other cities may be represented as simple points.</a:t>
            </a: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At a large scale (1:34,000), Boston may be represented as a detailed polygon, and roads may appear as polygons rather than simple lines.</a:t>
            </a:r>
          </a:p>
        </p:txBody>
      </p:sp>
      <p:pic>
        <p:nvPicPr>
          <p:cNvPr id="2" name="Picture 1"/>
          <p:cNvPicPr>
            <a:picLocks noChangeAspect="1"/>
          </p:cNvPicPr>
          <p:nvPr/>
        </p:nvPicPr>
        <p:blipFill>
          <a:blip r:embed="rId3"/>
          <a:stretch>
            <a:fillRect/>
          </a:stretch>
        </p:blipFill>
        <p:spPr>
          <a:xfrm>
            <a:off x="7944134" y="1690688"/>
            <a:ext cx="3810000" cy="2857500"/>
          </a:xfrm>
          <a:prstGeom prst="rect">
            <a:avLst/>
          </a:prstGeom>
        </p:spPr>
      </p:pic>
      <p:sp>
        <p:nvSpPr>
          <p:cNvPr id="3" name="Rectangle 2"/>
          <p:cNvSpPr/>
          <p:nvPr/>
        </p:nvSpPr>
        <p:spPr>
          <a:xfrm>
            <a:off x="7785479" y="4719589"/>
            <a:ext cx="4142664" cy="1754326"/>
          </a:xfrm>
          <a:prstGeom prst="rect">
            <a:avLst/>
          </a:prstGeom>
        </p:spPr>
        <p:txBody>
          <a:bodyPr wrap="square">
            <a:spAutoFit/>
          </a:bodyPr>
          <a:lstStyle/>
          <a:p>
            <a:pPr algn="just"/>
            <a:r>
              <a:rPr lang="en-US" dirty="0"/>
              <a:t>Map of the Boston area at a 1:10,000,000 scale. Note that in geography, this is considered small scale whereas in layperson terms, this extent is often referred to as a large scale (i.e. covering a large area).</a:t>
            </a:r>
            <a:endParaRPr lang="en-IN" dirty="0"/>
          </a:p>
        </p:txBody>
      </p:sp>
    </p:spTree>
    <p:extLst>
      <p:ext uri="{BB962C8B-B14F-4D97-AF65-F5344CB8AC3E}">
        <p14:creationId xmlns:p14="http://schemas.microsoft.com/office/powerpoint/2010/main" val="1343749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Scale</a:t>
            </a:r>
          </a:p>
        </p:txBody>
      </p:sp>
      <p:sp>
        <p:nvSpPr>
          <p:cNvPr id="4" name="object 9"/>
          <p:cNvSpPr txBox="1"/>
          <p:nvPr>
            <p:custDataLst>
              <p:tags r:id="rId1"/>
            </p:custDataLst>
          </p:nvPr>
        </p:nvSpPr>
        <p:spPr>
          <a:xfrm>
            <a:off x="974883" y="1585861"/>
            <a:ext cx="6353966" cy="4302125"/>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In </a:t>
            </a:r>
            <a:r>
              <a:rPr lang="en-US" altLang="en-US" sz="2000" b="1" kern="0" noProof="1">
                <a:latin typeface="DejaVu Sans"/>
                <a:ea typeface="Arial" panose="020B0604020202020204" pitchFamily="34" charset="0"/>
                <a:cs typeface="DejaVu Sans"/>
              </a:rPr>
              <a:t>cartographic</a:t>
            </a:r>
            <a:r>
              <a:rPr lang="en-US" altLang="en-US" sz="2000" kern="0" noProof="1">
                <a:latin typeface="DejaVu Sans"/>
                <a:ea typeface="Arial" panose="020B0604020202020204" pitchFamily="34" charset="0"/>
                <a:cs typeface="DejaVu Sans"/>
              </a:rPr>
              <a:t> terms, a </a:t>
            </a:r>
            <a:r>
              <a:rPr lang="en-US" altLang="en-US" sz="2000" b="1" kern="0" noProof="1">
                <a:latin typeface="DejaVu Sans"/>
                <a:ea typeface="Arial" panose="020B0604020202020204" pitchFamily="34" charset="0"/>
                <a:cs typeface="DejaVu Sans"/>
              </a:rPr>
              <a:t>large scale map </a:t>
            </a:r>
            <a:r>
              <a:rPr lang="en-US" altLang="en-US" sz="2000" kern="0" noProof="1">
                <a:latin typeface="DejaVu Sans"/>
                <a:ea typeface="Arial" panose="020B0604020202020204" pitchFamily="34" charset="0"/>
                <a:cs typeface="DejaVu Sans"/>
              </a:rPr>
              <a:t>(e.g., 1:10,000) </a:t>
            </a:r>
            <a:r>
              <a:rPr lang="en-US" altLang="en-US" sz="2000" b="1" kern="0" noProof="1">
                <a:latin typeface="DejaVu Sans"/>
                <a:ea typeface="Arial" panose="020B0604020202020204" pitchFamily="34" charset="0"/>
                <a:cs typeface="DejaVu Sans"/>
              </a:rPr>
              <a:t>shows a small area in great detail</a:t>
            </a:r>
            <a:r>
              <a:rPr lang="en-US" altLang="en-US" sz="2000" kern="0" noProof="1">
                <a:latin typeface="DejaVu Sans"/>
                <a:ea typeface="Arial" panose="020B0604020202020204" pitchFamily="34" charset="0"/>
                <a:cs typeface="DejaVu Sans"/>
              </a:rPr>
              <a:t>, while a small scale map (e.g., 1:10,000,000) shows a large area with less detail. This is opposite to how “large scale” is often used in everyday language, where it implies a broad or extensive scope.</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a:latin typeface="DejaVu Sans"/>
                <a:ea typeface="Arial" panose="020B0604020202020204" pitchFamily="34" charset="0"/>
                <a:cs typeface="DejaVu Sans"/>
              </a:rPr>
              <a:t>The following two maps of the Boston region illustrate this difference:</a:t>
            </a:r>
          </a:p>
          <a:p>
            <a:pPr marL="12700" algn="just">
              <a:spcBef>
                <a:spcPts val="100"/>
              </a:spcBef>
            </a:pPr>
            <a:endParaRPr lang="en-US" altLang="en-US" sz="20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At a small scale (1:10,000,000), Boston and other cities may be represented as simple points.</a:t>
            </a: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At a large scale (1:34,000), Boston may be represented as a detailed polygon, and roads may appear as polygons rather than simple lines.</a:t>
            </a:r>
          </a:p>
        </p:txBody>
      </p:sp>
      <p:sp>
        <p:nvSpPr>
          <p:cNvPr id="3" name="Rectangle 2"/>
          <p:cNvSpPr/>
          <p:nvPr/>
        </p:nvSpPr>
        <p:spPr>
          <a:xfrm>
            <a:off x="7785479" y="4719589"/>
            <a:ext cx="4142664" cy="1754326"/>
          </a:xfrm>
          <a:prstGeom prst="rect">
            <a:avLst/>
          </a:prstGeom>
        </p:spPr>
        <p:txBody>
          <a:bodyPr wrap="square">
            <a:spAutoFit/>
          </a:bodyPr>
          <a:lstStyle/>
          <a:p>
            <a:pPr algn="just"/>
            <a:r>
              <a:rPr lang="en-US" dirty="0"/>
              <a:t>Map of the Boston area at a 1:34,000 scale. Note that in geography, this is considered large scale whereas in layperson terms, this extent is often referred to as a small scale (i.e. covering a small area).</a:t>
            </a:r>
            <a:endParaRPr lang="en-IN" dirty="0"/>
          </a:p>
        </p:txBody>
      </p:sp>
      <p:pic>
        <p:nvPicPr>
          <p:cNvPr id="6" name="Picture 5"/>
          <p:cNvPicPr>
            <a:picLocks noChangeAspect="1"/>
          </p:cNvPicPr>
          <p:nvPr/>
        </p:nvPicPr>
        <p:blipFill>
          <a:blip r:embed="rId3"/>
          <a:stretch>
            <a:fillRect/>
          </a:stretch>
        </p:blipFill>
        <p:spPr>
          <a:xfrm>
            <a:off x="7951811" y="1690688"/>
            <a:ext cx="3810000" cy="2857500"/>
          </a:xfrm>
          <a:prstGeom prst="rect">
            <a:avLst/>
          </a:prstGeom>
        </p:spPr>
      </p:pic>
      <p:sp>
        <p:nvSpPr>
          <p:cNvPr id="7" name="Rectangle 6"/>
          <p:cNvSpPr/>
          <p:nvPr/>
        </p:nvSpPr>
        <p:spPr>
          <a:xfrm>
            <a:off x="838199" y="6396335"/>
            <a:ext cx="11089943" cy="646331"/>
          </a:xfrm>
          <a:prstGeom prst="rect">
            <a:avLst/>
          </a:prstGeom>
        </p:spPr>
        <p:txBody>
          <a:bodyPr wrap="square">
            <a:spAutoFit/>
          </a:bodyPr>
          <a:lstStyle/>
          <a:p>
            <a:r>
              <a:rPr lang="en-US" dirty="0"/>
              <a:t>Understanding scale is essential for choosing appropriate data and representation methods in GIS analysis.</a:t>
            </a:r>
          </a:p>
          <a:p>
            <a:endParaRPr lang="en-US" dirty="0"/>
          </a:p>
        </p:txBody>
      </p:sp>
    </p:spTree>
    <p:extLst>
      <p:ext uri="{BB962C8B-B14F-4D97-AF65-F5344CB8AC3E}">
        <p14:creationId xmlns:p14="http://schemas.microsoft.com/office/powerpoint/2010/main" val="33940061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Attribute Tables</a:t>
            </a:r>
          </a:p>
        </p:txBody>
      </p:sp>
      <p:sp>
        <p:nvSpPr>
          <p:cNvPr id="4" name="object 9"/>
          <p:cNvSpPr txBox="1"/>
          <p:nvPr>
            <p:custDataLst>
              <p:tags r:id="rId1"/>
            </p:custDataLst>
          </p:nvPr>
        </p:nvSpPr>
        <p:spPr>
          <a:xfrm>
            <a:off x="974883" y="1585861"/>
            <a:ext cx="10612066" cy="4302125"/>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In GIS, </a:t>
            </a:r>
            <a:r>
              <a:rPr lang="en-US" altLang="en-US" sz="2000" b="1" kern="0" noProof="1">
                <a:latin typeface="DejaVu Sans"/>
                <a:ea typeface="Arial" panose="020B0604020202020204" pitchFamily="34" charset="0"/>
                <a:cs typeface="DejaVu Sans"/>
              </a:rPr>
              <a:t>attributes</a:t>
            </a:r>
            <a:r>
              <a:rPr lang="en-US" altLang="en-US" sz="2000" kern="0" noProof="1">
                <a:latin typeface="DejaVu Sans"/>
                <a:ea typeface="Arial" panose="020B0604020202020204" pitchFamily="34" charset="0"/>
                <a:cs typeface="DejaVu Sans"/>
              </a:rPr>
              <a:t> are </a:t>
            </a:r>
            <a:r>
              <a:rPr lang="en-US" altLang="en-US" sz="2000" b="1" kern="0" noProof="1">
                <a:latin typeface="DejaVu Sans"/>
                <a:ea typeface="Arial" panose="020B0604020202020204" pitchFamily="34" charset="0"/>
                <a:cs typeface="DejaVu Sans"/>
              </a:rPr>
              <a:t>non-spatial data </a:t>
            </a:r>
            <a:r>
              <a:rPr lang="en-US" altLang="en-US" sz="2000" kern="0" noProof="1">
                <a:latin typeface="DejaVu Sans"/>
                <a:ea typeface="Arial" panose="020B0604020202020204" pitchFamily="34" charset="0"/>
                <a:cs typeface="DejaVu Sans"/>
              </a:rPr>
              <a:t>that </a:t>
            </a:r>
            <a:r>
              <a:rPr lang="en-US" altLang="en-US" sz="2000" b="1" kern="0" noProof="1">
                <a:latin typeface="DejaVu Sans"/>
                <a:ea typeface="Arial" panose="020B0604020202020204" pitchFamily="34" charset="0"/>
                <a:cs typeface="DejaVu Sans"/>
              </a:rPr>
              <a:t>describe</a:t>
            </a:r>
            <a:r>
              <a:rPr lang="en-US" altLang="en-US" sz="2000" kern="0" noProof="1">
                <a:latin typeface="DejaVu Sans"/>
                <a:ea typeface="Arial" panose="020B0604020202020204" pitchFamily="34" charset="0"/>
                <a:cs typeface="DejaVu Sans"/>
              </a:rPr>
              <a:t> the </a:t>
            </a:r>
            <a:r>
              <a:rPr lang="en-US" altLang="en-US" sz="2000" b="1" kern="0" noProof="1">
                <a:latin typeface="DejaVu Sans"/>
                <a:ea typeface="Arial" panose="020B0604020202020204" pitchFamily="34" charset="0"/>
                <a:cs typeface="DejaVu Sans"/>
              </a:rPr>
              <a:t>characteristics of spatial features–such as a city’s population, a road’s name, or a parcel’s land use type</a:t>
            </a:r>
            <a:r>
              <a:rPr lang="en-US" altLang="en-US" sz="2000" kern="0" noProof="1">
                <a:latin typeface="DejaVu Sans"/>
                <a:ea typeface="Arial" panose="020B0604020202020204" pitchFamily="34" charset="0"/>
                <a:cs typeface="DejaVu Sans"/>
              </a:rPr>
              <a:t>. A feature on a GIS map is linked to its record in the attribute table by a unique numerical identifier (ID).</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a:latin typeface="DejaVu Sans"/>
                <a:ea typeface="Arial" panose="020B0604020202020204" pitchFamily="34" charset="0"/>
                <a:cs typeface="DejaVu Sans"/>
              </a:rPr>
              <a:t>Each feature in a GIS layer is associated with one or more records in the attribute table, enabling a </a:t>
            </a:r>
            <a:r>
              <a:rPr lang="en-US" altLang="en-US" sz="2000" b="1" kern="0" noProof="1">
                <a:latin typeface="DejaVu Sans"/>
                <a:ea typeface="Arial" panose="020B0604020202020204" pitchFamily="34" charset="0"/>
                <a:cs typeface="DejaVu Sans"/>
              </a:rPr>
              <a:t>one-to-one or many-to-one relationship between geometry and descriptive data</a:t>
            </a:r>
            <a:r>
              <a:rPr lang="en-US" altLang="en-US" sz="2000" kern="0" noProof="1">
                <a:latin typeface="DejaVu Sans"/>
                <a:ea typeface="Arial" panose="020B0604020202020204" pitchFamily="34" charset="0"/>
                <a:cs typeface="DejaVu Sans"/>
              </a:rPr>
              <a:t>. Most GIS software allows users to click on a map feature and view its associated attributes directly.</a:t>
            </a: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b="1" kern="0" noProof="1">
                <a:latin typeface="DejaVu Sans"/>
                <a:ea typeface="Arial" panose="020B0604020202020204" pitchFamily="34" charset="0"/>
                <a:cs typeface="DejaVu Sans"/>
              </a:rPr>
              <a:t>Raster datasets </a:t>
            </a:r>
            <a:r>
              <a:rPr lang="en-US" altLang="en-US" sz="2000" kern="0" noProof="1">
                <a:latin typeface="DejaVu Sans"/>
                <a:ea typeface="Arial" panose="020B0604020202020204" pitchFamily="34" charset="0"/>
                <a:cs typeface="DejaVu Sans"/>
              </a:rPr>
              <a:t>can also store attribute information, but only when pixel values represent discrete categories (e.g., land cover classes). In such cases, each unique integer value may correspond to a class label or description. However, most raster datasets used in this course will represent continuous data and will not include attribute tables.</a:t>
            </a:r>
          </a:p>
        </p:txBody>
      </p:sp>
    </p:spTree>
    <p:extLst>
      <p:ext uri="{BB962C8B-B14F-4D97-AF65-F5344CB8AC3E}">
        <p14:creationId xmlns:p14="http://schemas.microsoft.com/office/powerpoint/2010/main" val="26389356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smtClean="0">
                <a:ln/>
                <a:solidFill>
                  <a:schemeClr val="accent1">
                    <a:lumMod val="50000"/>
                  </a:schemeClr>
                </a:solidFill>
                <a:effectLst>
                  <a:outerShdw blurRad="38100" dist="19050" dir="2700000" algn="tl" rotWithShape="0">
                    <a:schemeClr val="dk1">
                      <a:alpha val="40000"/>
                    </a:schemeClr>
                  </a:outerShdw>
                </a:effectLst>
                <a:sym typeface="+mn-ea"/>
              </a:rPr>
              <a:t>Measurement </a:t>
            </a:r>
            <a:r>
              <a:rPr lang="en-US" b="1" dirty="0">
                <a:ln/>
                <a:solidFill>
                  <a:schemeClr val="accent1">
                    <a:lumMod val="50000"/>
                  </a:schemeClr>
                </a:solidFill>
                <a:effectLst>
                  <a:outerShdw blurRad="38100" dist="19050" dir="2700000" algn="tl" rotWithShape="0">
                    <a:schemeClr val="dk1">
                      <a:alpha val="40000"/>
                    </a:schemeClr>
                  </a:outerShdw>
                </a:effectLst>
                <a:sym typeface="+mn-ea"/>
              </a:rPr>
              <a:t>Levels</a:t>
            </a:r>
          </a:p>
        </p:txBody>
      </p:sp>
      <p:sp>
        <p:nvSpPr>
          <p:cNvPr id="4" name="object 9"/>
          <p:cNvSpPr txBox="1"/>
          <p:nvPr>
            <p:custDataLst>
              <p:tags r:id="rId1"/>
            </p:custDataLst>
          </p:nvPr>
        </p:nvSpPr>
        <p:spPr>
          <a:xfrm>
            <a:off x="974883" y="1585861"/>
            <a:ext cx="10378917" cy="4302125"/>
          </a:xfrm>
          <a:prstGeom prst="rect">
            <a:avLst/>
          </a:prstGeom>
        </p:spPr>
        <p:txBody>
          <a:bodyPr vert="horz" wrap="square" lIns="0" tIns="12700" rIns="0" bIns="0" rtlCol="0">
            <a:noAutofit/>
          </a:bodyPr>
          <a:lstStyle/>
          <a:p>
            <a:pPr algn="just"/>
            <a:r>
              <a:rPr lang="en-US" sz="2400" dirty="0" smtClean="0">
                <a:solidFill>
                  <a:srgbClr val="333333"/>
                </a:solidFill>
                <a:latin typeface="Helvetica Neue"/>
              </a:rPr>
              <a:t>Attributes data </a:t>
            </a:r>
            <a:r>
              <a:rPr lang="en-US" sz="2400" dirty="0">
                <a:solidFill>
                  <a:srgbClr val="333333"/>
                </a:solidFill>
                <a:latin typeface="Helvetica Neue"/>
              </a:rPr>
              <a:t>can be broken down into four </a:t>
            </a:r>
            <a:r>
              <a:rPr lang="en-US" sz="2400" b="1" dirty="0">
                <a:solidFill>
                  <a:srgbClr val="333333"/>
                </a:solidFill>
                <a:latin typeface="Helvetica Neue"/>
              </a:rPr>
              <a:t>measurement levels</a:t>
            </a:r>
            <a:r>
              <a:rPr lang="en-US" sz="2400" dirty="0">
                <a:solidFill>
                  <a:srgbClr val="333333"/>
                </a:solidFill>
                <a:latin typeface="Helvetica Neue"/>
              </a:rPr>
              <a:t>:</a:t>
            </a:r>
          </a:p>
          <a:p>
            <a:pPr marL="342900" indent="-342900" algn="just">
              <a:buFont typeface="Arial" panose="020B0604020202020204" pitchFamily="34" charset="0"/>
              <a:buChar char="•"/>
            </a:pPr>
            <a:r>
              <a:rPr lang="en-US" sz="2400" b="1" dirty="0">
                <a:solidFill>
                  <a:srgbClr val="333333"/>
                </a:solidFill>
                <a:latin typeface="Helvetica Neue"/>
              </a:rPr>
              <a:t>Nominal</a:t>
            </a:r>
            <a:r>
              <a:rPr lang="en-US" sz="2400" dirty="0">
                <a:solidFill>
                  <a:srgbClr val="333333"/>
                </a:solidFill>
                <a:latin typeface="Helvetica Neue"/>
              </a:rPr>
              <a:t> data which have no implied order, size or quantitative information (e.g. paved and unpaved roads)</a:t>
            </a:r>
          </a:p>
          <a:p>
            <a:pPr marL="342900" indent="-342900" algn="just">
              <a:buFont typeface="Arial" panose="020B0604020202020204" pitchFamily="34" charset="0"/>
              <a:buChar char="•"/>
            </a:pPr>
            <a:r>
              <a:rPr lang="en-US" sz="2400" b="1" dirty="0">
                <a:solidFill>
                  <a:srgbClr val="333333"/>
                </a:solidFill>
                <a:latin typeface="Helvetica Neue"/>
              </a:rPr>
              <a:t>Ordinal</a:t>
            </a:r>
            <a:r>
              <a:rPr lang="en-US" sz="2400" dirty="0">
                <a:solidFill>
                  <a:srgbClr val="333333"/>
                </a:solidFill>
                <a:latin typeface="Helvetica Neue"/>
              </a:rPr>
              <a:t> data have an implied order (e.g. ranked scores), however, we cannot quantify the difference since a linear scale is not implied.</a:t>
            </a:r>
          </a:p>
          <a:p>
            <a:pPr marL="342900" indent="-342900" algn="just">
              <a:buFont typeface="Arial" panose="020B0604020202020204" pitchFamily="34" charset="0"/>
              <a:buChar char="•"/>
            </a:pPr>
            <a:r>
              <a:rPr lang="en-US" sz="2400" b="1" dirty="0">
                <a:solidFill>
                  <a:srgbClr val="333333"/>
                </a:solidFill>
                <a:latin typeface="Helvetica Neue"/>
              </a:rPr>
              <a:t>Interval</a:t>
            </a:r>
            <a:r>
              <a:rPr lang="en-US" sz="2400" dirty="0">
                <a:solidFill>
                  <a:srgbClr val="333333"/>
                </a:solidFill>
                <a:latin typeface="Helvetica Neue"/>
              </a:rPr>
              <a:t> data are numeric and have a linear scale, however they do not have a true zero and can therefore not be used to measure </a:t>
            </a:r>
            <a:r>
              <a:rPr lang="en-US" sz="2400" i="1" dirty="0">
                <a:solidFill>
                  <a:srgbClr val="333333"/>
                </a:solidFill>
                <a:latin typeface="Helvetica Neue"/>
              </a:rPr>
              <a:t>relative</a:t>
            </a:r>
            <a:r>
              <a:rPr lang="en-US" sz="2400" dirty="0">
                <a:solidFill>
                  <a:srgbClr val="333333"/>
                </a:solidFill>
                <a:latin typeface="Helvetica Neue"/>
              </a:rPr>
              <a:t> magnitudes. For example, one cannot say that 60°F is twice as warm as 30°F since when presented in degrees °C the temperature values are 15.5°C and -1.1°C respectively (and 15.5 is clearly not twice as big as -1.1).</a:t>
            </a:r>
          </a:p>
          <a:p>
            <a:pPr marL="342900" indent="-342900" algn="just">
              <a:buFont typeface="Arial" panose="020B0604020202020204" pitchFamily="34" charset="0"/>
              <a:buChar char="•"/>
            </a:pPr>
            <a:r>
              <a:rPr lang="en-US" sz="2400" b="1" dirty="0">
                <a:solidFill>
                  <a:srgbClr val="333333"/>
                </a:solidFill>
                <a:latin typeface="Helvetica Neue"/>
              </a:rPr>
              <a:t>Ratio</a:t>
            </a:r>
            <a:r>
              <a:rPr lang="en-US" sz="2400" dirty="0">
                <a:solidFill>
                  <a:srgbClr val="333333"/>
                </a:solidFill>
                <a:latin typeface="Helvetica Neue"/>
              </a:rPr>
              <a:t> scale data are interval data with a true zero such as monetary value (e.g. $1, $20, $100).</a:t>
            </a:r>
            <a:endParaRPr lang="en-US" sz="2400" b="0" i="0" dirty="0">
              <a:solidFill>
                <a:srgbClr val="333333"/>
              </a:solidFill>
              <a:effectLst/>
              <a:latin typeface="Helvetica Neue"/>
            </a:endParaRPr>
          </a:p>
        </p:txBody>
      </p:sp>
    </p:spTree>
    <p:extLst>
      <p:ext uri="{BB962C8B-B14F-4D97-AF65-F5344CB8AC3E}">
        <p14:creationId xmlns:p14="http://schemas.microsoft.com/office/powerpoint/2010/main" val="22232760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type</a:t>
            </a:r>
          </a:p>
        </p:txBody>
      </p:sp>
      <p:sp>
        <p:nvSpPr>
          <p:cNvPr id="4" name="object 9"/>
          <p:cNvSpPr txBox="1"/>
          <p:nvPr>
            <p:custDataLst>
              <p:tags r:id="rId1"/>
            </p:custDataLst>
          </p:nvPr>
        </p:nvSpPr>
        <p:spPr>
          <a:xfrm>
            <a:off x="974883" y="1585861"/>
            <a:ext cx="3930349" cy="4302125"/>
          </a:xfrm>
          <a:prstGeom prst="rect">
            <a:avLst/>
          </a:prstGeom>
        </p:spPr>
        <p:txBody>
          <a:bodyPr vert="horz" wrap="square" lIns="0" tIns="12700" rIns="0" bIns="0" rtlCol="0">
            <a:noAutofit/>
          </a:bodyPr>
          <a:lstStyle/>
          <a:p>
            <a:pPr algn="just"/>
            <a:r>
              <a:rPr lang="en-US" sz="2400" dirty="0" smtClean="0">
                <a:solidFill>
                  <a:srgbClr val="333333"/>
                </a:solidFill>
                <a:latin typeface="Helvetica Neue"/>
              </a:rPr>
              <a:t>In GIS</a:t>
            </a:r>
            <a:r>
              <a:rPr lang="en-US" sz="2400" dirty="0">
                <a:solidFill>
                  <a:srgbClr val="333333"/>
                </a:solidFill>
                <a:latin typeface="Helvetica Neue"/>
              </a:rPr>
              <a:t>, choosing the correct data type for an attribute is essential for accurate data storage, efficient processing, and meaningful analysis. ArcGIS supports several common data types, including integer, float, double, and text. The choice of data type should align with the attribute’s measurement level and intended use. </a:t>
            </a:r>
            <a:endParaRPr lang="en-US" sz="2400" b="0" i="0" dirty="0">
              <a:solidFill>
                <a:srgbClr val="333333"/>
              </a:solidFill>
              <a:effectLst/>
              <a:latin typeface="Helvetica Neue"/>
            </a:endParaRPr>
          </a:p>
        </p:txBody>
      </p:sp>
      <p:sp>
        <p:nvSpPr>
          <p:cNvPr id="2" name="Rectangle 1"/>
          <p:cNvSpPr/>
          <p:nvPr/>
        </p:nvSpPr>
        <p:spPr>
          <a:xfrm>
            <a:off x="5081516" y="1585861"/>
            <a:ext cx="6096000" cy="923330"/>
          </a:xfrm>
          <a:prstGeom prst="rect">
            <a:avLst/>
          </a:prstGeom>
        </p:spPr>
        <p:txBody>
          <a:bodyPr>
            <a:spAutoFit/>
          </a:bodyPr>
          <a:lstStyle/>
          <a:p>
            <a:r>
              <a:rPr lang="en-US" dirty="0"/>
              <a:t>The following table summarizes popular data types available in most GIS applications:</a:t>
            </a:r>
          </a:p>
          <a:p>
            <a:endParaRPr lang="en-US" dirty="0"/>
          </a:p>
        </p:txBody>
      </p:sp>
      <p:pic>
        <p:nvPicPr>
          <p:cNvPr id="3" name="Picture 2"/>
          <p:cNvPicPr>
            <a:picLocks noChangeAspect="1"/>
          </p:cNvPicPr>
          <p:nvPr/>
        </p:nvPicPr>
        <p:blipFill rotWithShape="1">
          <a:blip r:embed="rId3"/>
          <a:srcRect l="15402" t="36678" r="56487" b="29272"/>
          <a:stretch/>
        </p:blipFill>
        <p:spPr>
          <a:xfrm>
            <a:off x="5081516" y="2571193"/>
            <a:ext cx="6805889" cy="2317468"/>
          </a:xfrm>
          <a:prstGeom prst="rect">
            <a:avLst/>
          </a:prstGeom>
        </p:spPr>
      </p:pic>
    </p:spTree>
    <p:extLst>
      <p:ext uri="{BB962C8B-B14F-4D97-AF65-F5344CB8AC3E}">
        <p14:creationId xmlns:p14="http://schemas.microsoft.com/office/powerpoint/2010/main" val="12868957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type</a:t>
            </a:r>
          </a:p>
        </p:txBody>
      </p:sp>
      <p:sp>
        <p:nvSpPr>
          <p:cNvPr id="4" name="object 9"/>
          <p:cNvSpPr txBox="1"/>
          <p:nvPr>
            <p:custDataLst>
              <p:tags r:id="rId1"/>
            </p:custDataLst>
          </p:nvPr>
        </p:nvSpPr>
        <p:spPr>
          <a:xfrm>
            <a:off x="974883" y="1585861"/>
            <a:ext cx="7170496" cy="4302125"/>
          </a:xfrm>
          <a:prstGeom prst="rect">
            <a:avLst/>
          </a:prstGeom>
        </p:spPr>
        <p:txBody>
          <a:bodyPr vert="horz" wrap="square" lIns="0" tIns="12700" rIns="0" bIns="0" rtlCol="0">
            <a:noAutofit/>
          </a:bodyPr>
          <a:lstStyle/>
          <a:p>
            <a:pPr algn="just"/>
            <a:r>
              <a:rPr lang="en-US" sz="2400" dirty="0">
                <a:solidFill>
                  <a:srgbClr val="333333"/>
                </a:solidFill>
                <a:latin typeface="Helvetica Neue"/>
              </a:rPr>
              <a:t>While whole numbers can be stored as floats or doubles (e.g., storing 2 as 2.0), doing so increases storage requirements. This may not be a concern for small datasets, but for large datasets with tens of thousands of records, it can impact file size and processing speed.</a:t>
            </a:r>
          </a:p>
          <a:p>
            <a:pPr algn="just"/>
            <a:endParaRPr lang="en-US" sz="2400" dirty="0">
              <a:solidFill>
                <a:srgbClr val="333333"/>
              </a:solidFill>
              <a:latin typeface="Helvetica Neue"/>
            </a:endParaRPr>
          </a:p>
          <a:p>
            <a:pPr algn="just"/>
            <a:r>
              <a:rPr lang="en-US" sz="2400" dirty="0">
                <a:solidFill>
                  <a:srgbClr val="333333"/>
                </a:solidFill>
                <a:latin typeface="Helvetica Neue"/>
              </a:rPr>
              <a:t>Conversely, storing decimal values as integers can lead to significant data loss. For example, values such as 0.2, 0.01, 0.34, 0.1, and 0.876 would all round to either 0 or 1, obscuring meaningful differences. This can distort map outputs, especially in choropleth visualizations, where subtle variations are important as shown in the following two figures</a:t>
            </a:r>
            <a:endParaRPr lang="en-US" sz="2400" b="0" i="0" dirty="0">
              <a:solidFill>
                <a:srgbClr val="333333"/>
              </a:solidFill>
              <a:effectLst/>
              <a:latin typeface="Helvetica Neue"/>
            </a:endParaRPr>
          </a:p>
        </p:txBody>
      </p:sp>
      <p:pic>
        <p:nvPicPr>
          <p:cNvPr id="6" name="Picture 5"/>
          <p:cNvPicPr>
            <a:picLocks noChangeAspect="1"/>
          </p:cNvPicPr>
          <p:nvPr/>
        </p:nvPicPr>
        <p:blipFill rotWithShape="1">
          <a:blip r:embed="rId3"/>
          <a:srcRect l="21061" t="928" r="23333" b="918"/>
          <a:stretch/>
        </p:blipFill>
        <p:spPr>
          <a:xfrm>
            <a:off x="8654853" y="1690688"/>
            <a:ext cx="3244377" cy="2454442"/>
          </a:xfrm>
          <a:prstGeom prst="rect">
            <a:avLst/>
          </a:prstGeom>
        </p:spPr>
      </p:pic>
      <p:sp>
        <p:nvSpPr>
          <p:cNvPr id="7" name="Rectangle 6"/>
          <p:cNvSpPr/>
          <p:nvPr/>
        </p:nvSpPr>
        <p:spPr>
          <a:xfrm>
            <a:off x="8793249" y="4637269"/>
            <a:ext cx="2967583" cy="646331"/>
          </a:xfrm>
          <a:prstGeom prst="rect">
            <a:avLst/>
          </a:prstGeom>
        </p:spPr>
        <p:txBody>
          <a:bodyPr wrap="square">
            <a:spAutoFit/>
          </a:bodyPr>
          <a:lstStyle/>
          <a:p>
            <a:r>
              <a:rPr lang="en-US" dirty="0"/>
              <a:t>Map of data represented as decimal (float) values.</a:t>
            </a:r>
            <a:endParaRPr lang="en-IN" dirty="0"/>
          </a:p>
        </p:txBody>
      </p:sp>
    </p:spTree>
    <p:extLst>
      <p:ext uri="{BB962C8B-B14F-4D97-AF65-F5344CB8AC3E}">
        <p14:creationId xmlns:p14="http://schemas.microsoft.com/office/powerpoint/2010/main" val="518165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Data type</a:t>
            </a:r>
          </a:p>
        </p:txBody>
      </p:sp>
      <p:sp>
        <p:nvSpPr>
          <p:cNvPr id="4" name="object 9"/>
          <p:cNvSpPr txBox="1"/>
          <p:nvPr>
            <p:custDataLst>
              <p:tags r:id="rId1"/>
            </p:custDataLst>
          </p:nvPr>
        </p:nvSpPr>
        <p:spPr>
          <a:xfrm>
            <a:off x="974883" y="1585861"/>
            <a:ext cx="7170496" cy="4302125"/>
          </a:xfrm>
          <a:prstGeom prst="rect">
            <a:avLst/>
          </a:prstGeom>
        </p:spPr>
        <p:txBody>
          <a:bodyPr vert="horz" wrap="square" lIns="0" tIns="12700" rIns="0" bIns="0" rtlCol="0">
            <a:noAutofit/>
          </a:bodyPr>
          <a:lstStyle/>
          <a:p>
            <a:pPr algn="just"/>
            <a:r>
              <a:rPr lang="en-US" sz="2400" dirty="0">
                <a:solidFill>
                  <a:srgbClr val="333333"/>
                </a:solidFill>
                <a:latin typeface="Helvetica Neue"/>
              </a:rPr>
              <a:t>While whole numbers can be stored as floats or doubles (e.g., storing 2 as 2.0), doing so increases storage requirements. This may not be a concern for small datasets, but for large datasets with tens of thousands of records, it can impact file size and processing speed.</a:t>
            </a:r>
          </a:p>
          <a:p>
            <a:pPr algn="just"/>
            <a:endParaRPr lang="en-US" sz="2400" dirty="0">
              <a:solidFill>
                <a:srgbClr val="333333"/>
              </a:solidFill>
              <a:latin typeface="Helvetica Neue"/>
            </a:endParaRPr>
          </a:p>
          <a:p>
            <a:pPr algn="just"/>
            <a:r>
              <a:rPr lang="en-US" sz="2400" dirty="0">
                <a:solidFill>
                  <a:srgbClr val="333333"/>
                </a:solidFill>
                <a:latin typeface="Helvetica Neue"/>
              </a:rPr>
              <a:t>Conversely, storing decimal values as integers can lead to significant data loss. For example, values such as 0.2, 0.01, 0.34, 0.1, and 0.876 would all round to either 0 or 1, obscuring meaningful differences. This can distort map outputs, especially in choropleth visualizations, where subtle variations are important as shown in the following two figures</a:t>
            </a:r>
            <a:endParaRPr lang="en-US" sz="2400" b="0" i="0" dirty="0">
              <a:solidFill>
                <a:srgbClr val="333333"/>
              </a:solidFill>
              <a:effectLst/>
              <a:latin typeface="Helvetica Neue"/>
            </a:endParaRPr>
          </a:p>
        </p:txBody>
      </p:sp>
      <p:sp>
        <p:nvSpPr>
          <p:cNvPr id="7" name="Rectangle 6"/>
          <p:cNvSpPr/>
          <p:nvPr/>
        </p:nvSpPr>
        <p:spPr>
          <a:xfrm>
            <a:off x="8446494" y="4423717"/>
            <a:ext cx="2967583" cy="923330"/>
          </a:xfrm>
          <a:prstGeom prst="rect">
            <a:avLst/>
          </a:prstGeom>
        </p:spPr>
        <p:txBody>
          <a:bodyPr wrap="square">
            <a:spAutoFit/>
          </a:bodyPr>
          <a:lstStyle/>
          <a:p>
            <a:pPr algn="just"/>
            <a:r>
              <a:rPr lang="en-US" dirty="0"/>
              <a:t>Map of same data represented as integers instead of float.</a:t>
            </a:r>
            <a:endParaRPr lang="en-IN" dirty="0"/>
          </a:p>
        </p:txBody>
      </p:sp>
      <p:pic>
        <p:nvPicPr>
          <p:cNvPr id="2" name="Picture 1"/>
          <p:cNvPicPr>
            <a:picLocks noChangeAspect="1"/>
          </p:cNvPicPr>
          <p:nvPr/>
        </p:nvPicPr>
        <p:blipFill rotWithShape="1">
          <a:blip r:embed="rId3"/>
          <a:srcRect l="21273" t="220" r="23371" b="877"/>
          <a:stretch/>
        </p:blipFill>
        <p:spPr>
          <a:xfrm>
            <a:off x="8446494" y="1690688"/>
            <a:ext cx="3043989" cy="2330796"/>
          </a:xfrm>
          <a:prstGeom prst="rect">
            <a:avLst/>
          </a:prstGeom>
        </p:spPr>
      </p:pic>
    </p:spTree>
    <p:extLst>
      <p:ext uri="{BB962C8B-B14F-4D97-AF65-F5344CB8AC3E}">
        <p14:creationId xmlns:p14="http://schemas.microsoft.com/office/powerpoint/2010/main" val="21029801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GIS </a:t>
            </a:r>
            <a:r>
              <a:rPr lang="en-IN" b="1" dirty="0">
                <a:ln/>
                <a:solidFill>
                  <a:schemeClr val="accent1">
                    <a:lumMod val="50000"/>
                  </a:schemeClr>
                </a:solidFill>
                <a:effectLst>
                  <a:outerShdw blurRad="38100" dist="19050" dir="2700000" algn="tl" rotWithShape="0">
                    <a:schemeClr val="dk1">
                      <a:alpha val="40000"/>
                    </a:schemeClr>
                  </a:outerShdw>
                </a:effectLst>
                <a:sym typeface="+mn-ea"/>
              </a:rPr>
              <a:t>Data Management</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b="1" kern="0" noProof="1" smtClean="0">
                <a:latin typeface="DejaVu Sans"/>
                <a:ea typeface="Arial" panose="020B0604020202020204" pitchFamily="34" charset="0"/>
                <a:cs typeface="DejaVu Sans"/>
              </a:rPr>
              <a:t>Effective</a:t>
            </a:r>
            <a:r>
              <a:rPr lang="en-US" altLang="en-US" sz="2400" kern="0" noProof="1" smtClean="0">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data management </a:t>
            </a:r>
            <a:r>
              <a:rPr lang="en-US" altLang="en-US" sz="2400" kern="0" noProof="1">
                <a:latin typeface="DejaVu Sans"/>
                <a:ea typeface="Arial" panose="020B0604020202020204" pitchFamily="34" charset="0"/>
                <a:cs typeface="DejaVu Sans"/>
              </a:rPr>
              <a:t>is essential to any GIS workflow. Whether working with </a:t>
            </a:r>
            <a:r>
              <a:rPr lang="en-US" altLang="en-US" sz="2400" b="1" kern="0" noProof="1">
                <a:latin typeface="DejaVu Sans"/>
                <a:ea typeface="Arial" panose="020B0604020202020204" pitchFamily="34" charset="0"/>
                <a:cs typeface="DejaVu Sans"/>
              </a:rPr>
              <a:t>spatial data for analysis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visualization</a:t>
            </a:r>
            <a:r>
              <a:rPr lang="en-US" altLang="en-US" sz="2400" kern="0" noProof="1">
                <a:latin typeface="DejaVu Sans"/>
                <a:ea typeface="Arial" panose="020B0604020202020204" pitchFamily="34" charset="0"/>
                <a:cs typeface="DejaVu Sans"/>
              </a:rPr>
              <a:t>, or </a:t>
            </a:r>
            <a:r>
              <a:rPr lang="en-US" altLang="en-US" sz="2400" b="1" kern="0" noProof="1">
                <a:latin typeface="DejaVu Sans"/>
                <a:ea typeface="Arial" panose="020B0604020202020204" pitchFamily="34" charset="0"/>
                <a:cs typeface="DejaVu Sans"/>
              </a:rPr>
              <a:t>sharing</a:t>
            </a:r>
            <a:r>
              <a:rPr lang="en-US" altLang="en-US" sz="2400" kern="0" noProof="1">
                <a:latin typeface="DejaVu Sans"/>
                <a:ea typeface="Arial" panose="020B0604020202020204" pitchFamily="34" charset="0"/>
                <a:cs typeface="DejaVu Sans"/>
              </a:rPr>
              <a:t>, understanding how </a:t>
            </a:r>
            <a:r>
              <a:rPr lang="en-US" altLang="en-US" sz="2400" b="1" kern="0" noProof="1">
                <a:latin typeface="DejaVu Sans"/>
                <a:ea typeface="Arial" panose="020B0604020202020204" pitchFamily="34" charset="0"/>
                <a:cs typeface="DejaVu Sans"/>
              </a:rPr>
              <a:t>GIS files are structured</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stored</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organized ensures efficiency</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reproducibility</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This </a:t>
            </a:r>
            <a:r>
              <a:rPr lang="en-US" altLang="en-US" sz="2400" kern="0" noProof="1">
                <a:latin typeface="DejaVu Sans"/>
                <a:ea typeface="Arial" panose="020B0604020202020204" pitchFamily="34" charset="0"/>
                <a:cs typeface="DejaVu Sans"/>
              </a:rPr>
              <a:t>chapter introduces the </a:t>
            </a:r>
            <a:r>
              <a:rPr lang="en-US" altLang="en-US" sz="2400" b="1" kern="0" noProof="1">
                <a:latin typeface="DejaVu Sans"/>
                <a:ea typeface="Arial" panose="020B0604020202020204" pitchFamily="34" charset="0"/>
                <a:cs typeface="DejaVu Sans"/>
              </a:rPr>
              <a:t>most common GIS file formats </a:t>
            </a:r>
            <a:r>
              <a:rPr lang="en-US" altLang="en-US" sz="2400" kern="0" noProof="1">
                <a:latin typeface="DejaVu Sans"/>
                <a:ea typeface="Arial" panose="020B0604020202020204" pitchFamily="34" charset="0"/>
                <a:cs typeface="DejaVu Sans"/>
              </a:rPr>
              <a:t>used for both vector and raster data, highlighting their strengths, limitations, and compatibility across platforms.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Beyond file formats, the chapter explores best practices for managing GIS projects within software environments like ArcGIS. Topics such project folder organization and file dependencies are covered to help avoid common pitfalls when working with complex spatial datasets.</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35412811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GIS File Data Formats</a:t>
            </a:r>
          </a:p>
        </p:txBody>
      </p:sp>
      <p:sp>
        <p:nvSpPr>
          <p:cNvPr id="10" name="object 9"/>
          <p:cNvSpPr txBox="1"/>
          <p:nvPr>
            <p:custDataLst>
              <p:tags r:id="rId1"/>
            </p:custDataLst>
          </p:nvPr>
        </p:nvSpPr>
        <p:spPr>
          <a:xfrm>
            <a:off x="974882" y="1585861"/>
            <a:ext cx="1037891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In the </a:t>
            </a:r>
            <a:r>
              <a:rPr lang="en-US" altLang="en-US" sz="2400" kern="0" noProof="1">
                <a:latin typeface="DejaVu Sans"/>
                <a:ea typeface="Arial" panose="020B0604020202020204" pitchFamily="34" charset="0"/>
                <a:cs typeface="DejaVu Sans"/>
              </a:rPr>
              <a:t>GIS world, you will encounter </a:t>
            </a:r>
            <a:r>
              <a:rPr lang="en-US" altLang="en-US" sz="2400" b="1" kern="0" noProof="1">
                <a:latin typeface="DejaVu Sans"/>
                <a:ea typeface="Arial" panose="020B0604020202020204" pitchFamily="34" charset="0"/>
                <a:cs typeface="DejaVu Sans"/>
              </a:rPr>
              <a:t>many different GIS file formats</a:t>
            </a:r>
            <a:r>
              <a:rPr lang="en-US" altLang="en-US" sz="2400" kern="0" noProof="1">
                <a:latin typeface="DejaVu Sans"/>
                <a:ea typeface="Arial" panose="020B0604020202020204" pitchFamily="34" charset="0"/>
                <a:cs typeface="DejaVu Sans"/>
              </a:rPr>
              <a:t>. Some file </a:t>
            </a:r>
            <a:r>
              <a:rPr lang="en-US" altLang="en-US" sz="2400" b="1" kern="0" noProof="1">
                <a:latin typeface="DejaVu Sans"/>
                <a:ea typeface="Arial" panose="020B0604020202020204" pitchFamily="34" charset="0"/>
                <a:cs typeface="DejaVu Sans"/>
              </a:rPr>
              <a:t>formats are unique to specific GIS applications</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others are universal</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For </a:t>
            </a:r>
            <a:r>
              <a:rPr lang="en-US" altLang="en-US" sz="2400" kern="0" noProof="1">
                <a:latin typeface="DejaVu Sans"/>
                <a:ea typeface="Arial" panose="020B0604020202020204" pitchFamily="34" charset="0"/>
                <a:cs typeface="DejaVu Sans"/>
              </a:rPr>
              <a:t>this course, we will focus on a </a:t>
            </a:r>
            <a:r>
              <a:rPr lang="en-US" altLang="en-US" sz="2400" b="1" kern="0" noProof="1">
                <a:latin typeface="DejaVu Sans"/>
                <a:ea typeface="Arial" panose="020B0604020202020204" pitchFamily="34" charset="0"/>
                <a:cs typeface="DejaVu Sans"/>
              </a:rPr>
              <a:t>subset of spatial data </a:t>
            </a:r>
            <a:r>
              <a:rPr lang="en-US" altLang="en-US" sz="2400" kern="0" noProof="1">
                <a:latin typeface="DejaVu Sans"/>
                <a:ea typeface="Arial" panose="020B0604020202020204" pitchFamily="34" charset="0"/>
                <a:cs typeface="DejaVu Sans"/>
              </a:rPr>
              <a:t>file formats: </a:t>
            </a:r>
            <a:r>
              <a:rPr lang="en-US" altLang="en-US" sz="2400" b="1" kern="0" noProof="1">
                <a:latin typeface="DejaVu Sans"/>
                <a:ea typeface="Arial" panose="020B0604020202020204" pitchFamily="34" charset="0"/>
                <a:cs typeface="DejaVu Sans"/>
              </a:rPr>
              <a:t>shapefiles for vector data</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Imagine</a:t>
            </a:r>
            <a:r>
              <a:rPr lang="en-US" altLang="en-US" sz="2400" kern="0" noProof="1">
                <a:latin typeface="DejaVu Sans"/>
                <a:ea typeface="Arial" panose="020B0604020202020204" pitchFamily="34" charset="0"/>
                <a:cs typeface="DejaVu Sans"/>
              </a:rPr>
              <a:t> and </a:t>
            </a:r>
            <a:r>
              <a:rPr lang="en-US" altLang="en-US" sz="2400" b="1" kern="0" noProof="1">
                <a:latin typeface="DejaVu Sans"/>
                <a:ea typeface="Arial" panose="020B0604020202020204" pitchFamily="34" charset="0"/>
                <a:cs typeface="DejaVu Sans"/>
              </a:rPr>
              <a:t>GeoTiff files </a:t>
            </a:r>
            <a:r>
              <a:rPr lang="en-US" altLang="en-US" sz="2400" kern="0" noProof="1">
                <a:latin typeface="DejaVu Sans"/>
                <a:ea typeface="Arial" panose="020B0604020202020204" pitchFamily="34" charset="0"/>
                <a:cs typeface="DejaVu Sans"/>
              </a:rPr>
              <a:t>for rasters and </a:t>
            </a:r>
            <a:r>
              <a:rPr lang="en-US" altLang="en-US" sz="2400" b="1" kern="0" noProof="1">
                <a:latin typeface="DejaVu Sans"/>
                <a:ea typeface="Arial" panose="020B0604020202020204" pitchFamily="34" charset="0"/>
                <a:cs typeface="DejaVu Sans"/>
              </a:rPr>
              <a:t>file geodatabases and geopackages for both vector and raster data</a:t>
            </a:r>
            <a:r>
              <a:rPr lang="en-US" altLang="en-US" sz="2400" kern="0" noProof="1">
                <a:latin typeface="DejaVu Sans"/>
                <a:ea typeface="Arial" panose="020B0604020202020204" pitchFamily="34" charset="0"/>
                <a:cs typeface="DejaVu Sans"/>
              </a:rPr>
              <a:t>.</a:t>
            </a:r>
            <a:endParaRPr kumimoji="0" lang="en-US" altLang="en-US" sz="240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717373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Vector </a:t>
            </a:r>
            <a:r>
              <a:rPr lang="en-IN" b="1" dirty="0">
                <a:ln/>
                <a:solidFill>
                  <a:schemeClr val="accent1">
                    <a:lumMod val="50000"/>
                  </a:schemeClr>
                </a:solidFill>
                <a:effectLst>
                  <a:outerShdw blurRad="38100" dist="19050" dir="2700000" algn="tl" rotWithShape="0">
                    <a:schemeClr val="dk1">
                      <a:alpha val="40000"/>
                    </a:schemeClr>
                  </a:outerShdw>
                </a:effectLst>
                <a:sym typeface="+mn-ea"/>
              </a:rPr>
              <a:t>Data File Formats - </a:t>
            </a:r>
            <a:r>
              <a:rPr lang="en-IN" b="1" dirty="0" err="1">
                <a:ln/>
                <a:solidFill>
                  <a:schemeClr val="accent1">
                    <a:lumMod val="50000"/>
                  </a:schemeClr>
                </a:solidFill>
                <a:effectLst>
                  <a:outerShdw blurRad="38100" dist="19050" dir="2700000" algn="tl" rotWithShape="0">
                    <a:schemeClr val="dk1">
                      <a:alpha val="40000"/>
                    </a:schemeClr>
                  </a:outerShdw>
                </a:effectLst>
                <a:sym typeface="+mn-ea"/>
              </a:rPr>
              <a:t>Shapefile</a:t>
            </a:r>
            <a:endParaRPr lang="en-IN"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74882" y="1585861"/>
            <a:ext cx="6256097"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A </a:t>
            </a:r>
            <a:r>
              <a:rPr lang="en-US" altLang="en-US" sz="2400" b="1" kern="0" noProof="1" smtClean="0">
                <a:latin typeface="DejaVu Sans"/>
                <a:ea typeface="Arial" panose="020B0604020202020204" pitchFamily="34" charset="0"/>
                <a:cs typeface="DejaVu Sans"/>
              </a:rPr>
              <a:t>shapefile</a:t>
            </a:r>
            <a:r>
              <a:rPr lang="en-US" altLang="en-US" sz="2400" kern="0" noProof="1" smtClean="0">
                <a:latin typeface="DejaVu Sans"/>
                <a:ea typeface="Arial" panose="020B0604020202020204" pitchFamily="34" charset="0"/>
                <a:cs typeface="DejaVu Sans"/>
              </a:rPr>
              <a:t> </a:t>
            </a:r>
            <a:r>
              <a:rPr lang="en-US" altLang="en-US" sz="2400" kern="0" noProof="1">
                <a:latin typeface="DejaVu Sans"/>
                <a:ea typeface="Arial" panose="020B0604020202020204" pitchFamily="34" charset="0"/>
                <a:cs typeface="DejaVu Sans"/>
              </a:rPr>
              <a:t>is a </a:t>
            </a:r>
            <a:r>
              <a:rPr lang="en-US" altLang="en-US" sz="2400" b="1" kern="0" noProof="1">
                <a:latin typeface="DejaVu Sans"/>
                <a:ea typeface="Arial" panose="020B0604020202020204" pitchFamily="34" charset="0"/>
                <a:cs typeface="DejaVu Sans"/>
              </a:rPr>
              <a:t>file-based data format native to ArcView 3.x software </a:t>
            </a:r>
            <a:r>
              <a:rPr lang="en-US" altLang="en-US" sz="2400" kern="0" noProof="1">
                <a:latin typeface="DejaVu Sans"/>
                <a:ea typeface="Arial" panose="020B0604020202020204" pitchFamily="34" charset="0"/>
                <a:cs typeface="DejaVu Sans"/>
              </a:rPr>
              <a:t>(a much older version of ArcGIS Pro). Conceptually, a </a:t>
            </a:r>
            <a:r>
              <a:rPr lang="en-US" altLang="en-US" sz="2400" b="1" kern="0" noProof="1">
                <a:latin typeface="DejaVu Sans"/>
                <a:ea typeface="Arial" panose="020B0604020202020204" pitchFamily="34" charset="0"/>
                <a:cs typeface="DejaVu Sans"/>
              </a:rPr>
              <a:t>shapefile</a:t>
            </a:r>
            <a:r>
              <a:rPr lang="en-US" altLang="en-US" sz="2400" kern="0" noProof="1">
                <a:latin typeface="DejaVu Sans"/>
                <a:ea typeface="Arial" panose="020B0604020202020204" pitchFamily="34" charset="0"/>
                <a:cs typeface="DejaVu Sans"/>
              </a:rPr>
              <a:t> is a </a:t>
            </a:r>
            <a:r>
              <a:rPr lang="en-US" altLang="en-US" sz="2400" b="1" kern="0" noProof="1">
                <a:latin typeface="DejaVu Sans"/>
                <a:ea typeface="Arial" panose="020B0604020202020204" pitchFamily="34" charset="0"/>
                <a:cs typeface="DejaVu Sans"/>
              </a:rPr>
              <a:t>feature</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class–it stores a collection of features </a:t>
            </a:r>
            <a:r>
              <a:rPr lang="en-US" altLang="en-US" sz="2400" kern="0" noProof="1">
                <a:latin typeface="DejaVu Sans"/>
                <a:ea typeface="Arial" panose="020B0604020202020204" pitchFamily="34" charset="0"/>
                <a:cs typeface="DejaVu Sans"/>
              </a:rPr>
              <a:t>that </a:t>
            </a:r>
            <a:r>
              <a:rPr lang="en-US" altLang="en-US" sz="2400" b="1" kern="0" noProof="1">
                <a:latin typeface="DejaVu Sans"/>
                <a:ea typeface="Arial" panose="020B0604020202020204" pitchFamily="34" charset="0"/>
                <a:cs typeface="DejaVu Sans"/>
              </a:rPr>
              <a:t>have the same geometry type </a:t>
            </a:r>
            <a:r>
              <a:rPr lang="en-US" altLang="en-US" sz="2400" kern="0" noProof="1">
                <a:latin typeface="DejaVu Sans"/>
                <a:ea typeface="Arial" panose="020B0604020202020204" pitchFamily="34" charset="0"/>
                <a:cs typeface="DejaVu Sans"/>
              </a:rPr>
              <a:t>(point, line, or polygon), attributes, and spatial extent.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Despite its name, a </a:t>
            </a:r>
            <a:r>
              <a:rPr lang="en-US" altLang="en-US" sz="2400" b="1" kern="0" noProof="1">
                <a:latin typeface="DejaVu Sans"/>
                <a:ea typeface="Arial" panose="020B0604020202020204" pitchFamily="34" charset="0"/>
                <a:cs typeface="DejaVu Sans"/>
              </a:rPr>
              <a:t>shapefile</a:t>
            </a:r>
            <a:r>
              <a:rPr lang="en-US" altLang="en-US" sz="2400" kern="0" noProof="1">
                <a:latin typeface="DejaVu Sans"/>
                <a:ea typeface="Arial" panose="020B0604020202020204" pitchFamily="34" charset="0"/>
                <a:cs typeface="DejaVu Sans"/>
              </a:rPr>
              <a:t> is </a:t>
            </a:r>
            <a:r>
              <a:rPr lang="en-US" altLang="en-US" sz="2400" b="1" kern="0" noProof="1">
                <a:latin typeface="DejaVu Sans"/>
                <a:ea typeface="Arial" panose="020B0604020202020204" pitchFamily="34" charset="0"/>
                <a:cs typeface="DejaVu Sans"/>
              </a:rPr>
              <a:t>not a single file </a:t>
            </a:r>
            <a:r>
              <a:rPr lang="en-US" altLang="en-US" sz="2400" kern="0" noProof="1">
                <a:latin typeface="DejaVu Sans"/>
                <a:ea typeface="Arial" panose="020B0604020202020204" pitchFamily="34" charset="0"/>
                <a:cs typeface="DejaVu Sans"/>
              </a:rPr>
              <a:t>but a </a:t>
            </a:r>
            <a:r>
              <a:rPr lang="en-US" altLang="en-US" sz="2400" b="1" kern="0" noProof="1">
                <a:latin typeface="DejaVu Sans"/>
                <a:ea typeface="Arial" panose="020B0604020202020204" pitchFamily="34" charset="0"/>
                <a:cs typeface="DejaVu Sans"/>
              </a:rPr>
              <a:t>set of files </a:t>
            </a:r>
            <a:r>
              <a:rPr lang="en-US" altLang="en-US" sz="2400" kern="0" noProof="1">
                <a:latin typeface="DejaVu Sans"/>
                <a:ea typeface="Arial" panose="020B0604020202020204" pitchFamily="34" charset="0"/>
                <a:cs typeface="DejaVu Sans"/>
              </a:rPr>
              <a:t>that </a:t>
            </a:r>
            <a:r>
              <a:rPr lang="en-US" altLang="en-US" sz="2400" b="1" kern="0" noProof="1">
                <a:latin typeface="DejaVu Sans"/>
                <a:ea typeface="Arial" panose="020B0604020202020204" pitchFamily="34" charset="0"/>
                <a:cs typeface="DejaVu Sans"/>
              </a:rPr>
              <a:t>work together.</a:t>
            </a:r>
            <a:r>
              <a:rPr lang="en-US" altLang="en-US" sz="2400" kern="0" noProof="1">
                <a:latin typeface="DejaVu Sans"/>
                <a:ea typeface="Arial" panose="020B0604020202020204" pitchFamily="34" charset="0"/>
                <a:cs typeface="DejaVu Sans"/>
              </a:rPr>
              <a:t> At </a:t>
            </a:r>
            <a:r>
              <a:rPr lang="en-US" altLang="en-US" sz="2400" b="1" kern="0" noProof="1">
                <a:latin typeface="DejaVu Sans"/>
                <a:ea typeface="Arial" panose="020B0604020202020204" pitchFamily="34" charset="0"/>
                <a:cs typeface="DejaVu Sans"/>
              </a:rPr>
              <a:t>minimum</a:t>
            </a:r>
            <a:r>
              <a:rPr lang="en-US" altLang="en-US" sz="2400" kern="0" noProof="1">
                <a:latin typeface="DejaVu Sans"/>
                <a:ea typeface="Arial" panose="020B0604020202020204" pitchFamily="34" charset="0"/>
                <a:cs typeface="DejaVu Sans"/>
              </a:rPr>
              <a:t>, </a:t>
            </a:r>
            <a:r>
              <a:rPr lang="en-US" altLang="en-US" sz="2400" b="1" kern="0" noProof="1">
                <a:latin typeface="DejaVu Sans"/>
                <a:ea typeface="Arial" panose="020B0604020202020204" pitchFamily="34" charset="0"/>
                <a:cs typeface="DejaVu Sans"/>
              </a:rPr>
              <a:t>three files are required</a:t>
            </a:r>
            <a:r>
              <a:rPr lang="en-US" altLang="en-US" sz="2400" kern="0" noProof="1">
                <a:latin typeface="DejaVu Sans"/>
                <a:ea typeface="Arial" panose="020B0604020202020204" pitchFamily="34" charset="0"/>
                <a:cs typeface="DejaVu Sans"/>
              </a:rPr>
              <a:t>, but </a:t>
            </a:r>
            <a:r>
              <a:rPr lang="en-US" altLang="en-US" sz="2400" b="1" kern="0" noProof="1">
                <a:latin typeface="DejaVu Sans"/>
                <a:ea typeface="Arial" panose="020B0604020202020204" pitchFamily="34" charset="0"/>
                <a:cs typeface="DejaVu Sans"/>
              </a:rPr>
              <a:t>up to eight may be present</a:t>
            </a:r>
            <a:r>
              <a:rPr lang="en-US" altLang="en-US" sz="2400" kern="0" noProof="1">
                <a:latin typeface="DejaVu Sans"/>
                <a:ea typeface="Arial" panose="020B0604020202020204" pitchFamily="34" charset="0"/>
                <a:cs typeface="DejaVu Sans"/>
              </a:rPr>
              <a:t>. Each file shares the same base name but has a different extension, as shown below:</a:t>
            </a:r>
            <a:endParaRPr kumimoji="0" lang="en-US" altLang="en-US" sz="240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2" name="Picture 1"/>
          <p:cNvPicPr>
            <a:picLocks noChangeAspect="1"/>
          </p:cNvPicPr>
          <p:nvPr/>
        </p:nvPicPr>
        <p:blipFill rotWithShape="1">
          <a:blip r:embed="rId3"/>
          <a:srcRect l="14923" t="32730" r="62884" b="25165"/>
          <a:stretch/>
        </p:blipFill>
        <p:spPr>
          <a:xfrm>
            <a:off x="7367661" y="1690688"/>
            <a:ext cx="4578375" cy="2441800"/>
          </a:xfrm>
          <a:prstGeom prst="rect">
            <a:avLst/>
          </a:prstGeom>
        </p:spPr>
      </p:pic>
      <p:sp>
        <p:nvSpPr>
          <p:cNvPr id="3" name="Rectangle 2"/>
          <p:cNvSpPr/>
          <p:nvPr/>
        </p:nvSpPr>
        <p:spPr>
          <a:xfrm>
            <a:off x="7367661" y="4442388"/>
            <a:ext cx="4133531" cy="2031325"/>
          </a:xfrm>
          <a:prstGeom prst="rect">
            <a:avLst/>
          </a:prstGeom>
        </p:spPr>
        <p:txBody>
          <a:bodyPr wrap="square">
            <a:spAutoFit/>
          </a:bodyPr>
          <a:lstStyle/>
          <a:p>
            <a:pPr algn="just"/>
            <a:r>
              <a:rPr lang="en-US" dirty="0"/>
              <a:t>While </a:t>
            </a:r>
            <a:r>
              <a:rPr lang="en-US" dirty="0" err="1"/>
              <a:t>shapefiles</a:t>
            </a:r>
            <a:r>
              <a:rPr lang="en-US" dirty="0"/>
              <a:t> are widely supported and simple to use, they have notable limitations, such as lack of support for topology, limited attribute field name lengths, and constraints on file size and data types.</a:t>
            </a:r>
          </a:p>
          <a:p>
            <a:pPr algn="just"/>
            <a:endParaRPr lang="en-US" dirty="0"/>
          </a:p>
        </p:txBody>
      </p:sp>
    </p:spTree>
    <p:extLst>
      <p:ext uri="{BB962C8B-B14F-4D97-AF65-F5344CB8AC3E}">
        <p14:creationId xmlns:p14="http://schemas.microsoft.com/office/powerpoint/2010/main" val="2630871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74883" y="1585862"/>
            <a:ext cx="6159844" cy="3259094"/>
          </a:xfrm>
          <a:prstGeom prst="rect">
            <a:avLst/>
          </a:prstGeom>
        </p:spPr>
        <p:txBody>
          <a:bodyPr vert="horz" wrap="square" lIns="0" tIns="12700" rIns="0" bIns="0" rtlCol="0">
            <a:noAutofit/>
          </a:bodyPr>
          <a:lstStyle/>
          <a:p>
            <a:pPr marL="12700" algn="just">
              <a:spcBef>
                <a:spcPts val="100"/>
              </a:spcBef>
            </a:pPr>
            <a:r>
              <a:rPr lang="en-US" altLang="en-US" sz="2000" kern="0" noProof="1">
                <a:latin typeface="DejaVu Sans"/>
                <a:ea typeface="Arial" panose="020B0604020202020204" pitchFamily="34" charset="0"/>
                <a:cs typeface="DejaVu Sans"/>
              </a:rPr>
              <a:t>Some rasters contain </a:t>
            </a:r>
            <a:r>
              <a:rPr lang="en-US" altLang="en-US" sz="2000" b="1" kern="0" noProof="1">
                <a:latin typeface="DejaVu Sans"/>
                <a:ea typeface="Arial" panose="020B0604020202020204" pitchFamily="34" charset="0"/>
                <a:cs typeface="DejaVu Sans"/>
              </a:rPr>
              <a:t>categorical data </a:t>
            </a:r>
            <a:r>
              <a:rPr lang="en-US" altLang="en-US" sz="2000" kern="0" noProof="1">
                <a:latin typeface="DejaVu Sans"/>
                <a:ea typeface="Arial" panose="020B0604020202020204" pitchFamily="34" charset="0"/>
                <a:cs typeface="DejaVu Sans"/>
              </a:rPr>
              <a:t>where each pixel represents a </a:t>
            </a:r>
            <a:r>
              <a:rPr lang="en-US" altLang="en-US" sz="2000" b="1" kern="0" noProof="1">
                <a:latin typeface="DejaVu Sans"/>
                <a:ea typeface="Arial" panose="020B0604020202020204" pitchFamily="34" charset="0"/>
                <a:cs typeface="DejaVu Sans"/>
              </a:rPr>
              <a:t>discrete class such as a landcover type </a:t>
            </a:r>
            <a:r>
              <a:rPr lang="en-US" altLang="en-US" sz="2000" kern="0" noProof="1">
                <a:latin typeface="DejaVu Sans"/>
                <a:ea typeface="Arial" panose="020B0604020202020204" pitchFamily="34" charset="0"/>
                <a:cs typeface="DejaVu Sans"/>
              </a:rPr>
              <a:t>(e.g., “forest” or “grassland”) </a:t>
            </a:r>
            <a:r>
              <a:rPr lang="en-US" altLang="en-US" sz="2000" b="1" kern="0" noProof="1">
                <a:latin typeface="DejaVu Sans"/>
                <a:ea typeface="Arial" panose="020B0604020202020204" pitchFamily="34" charset="0"/>
                <a:cs typeface="DejaVu Sans"/>
              </a:rPr>
              <a:t>rather than a continuous value such as elevation or temperature</a:t>
            </a:r>
            <a:r>
              <a:rPr lang="en-US" altLang="en-US" sz="2000" kern="0" noProof="1">
                <a:latin typeface="DejaVu Sans"/>
                <a:ea typeface="Arial" panose="020B0604020202020204" pitchFamily="34" charset="0"/>
                <a:cs typeface="DejaVu Sans"/>
              </a:rPr>
              <a:t>. </a:t>
            </a:r>
            <a:endParaRPr lang="en-US" altLang="en-US" sz="2000" kern="0" noProof="1" smtClean="0">
              <a:latin typeface="DejaVu Sans"/>
              <a:ea typeface="Arial" panose="020B0604020202020204" pitchFamily="34" charset="0"/>
              <a:cs typeface="DejaVu Sans"/>
            </a:endParaRPr>
          </a:p>
          <a:p>
            <a:pPr marL="12700" algn="just">
              <a:spcBef>
                <a:spcPts val="100"/>
              </a:spcBef>
            </a:pPr>
            <a:endParaRPr lang="en-US" altLang="en-US" sz="2000" kern="0" noProof="1">
              <a:latin typeface="DejaVu Sans"/>
              <a:ea typeface="Arial" panose="020B0604020202020204" pitchFamily="34" charset="0"/>
              <a:cs typeface="DejaVu Sans"/>
            </a:endParaRPr>
          </a:p>
          <a:p>
            <a:pPr marL="12700" algn="just">
              <a:spcBef>
                <a:spcPts val="100"/>
              </a:spcBef>
            </a:pPr>
            <a:r>
              <a:rPr lang="en-US" altLang="en-US" sz="2000" kern="0" noProof="1" smtClean="0">
                <a:latin typeface="DejaVu Sans"/>
                <a:ea typeface="Arial" panose="020B0604020202020204" pitchFamily="34" charset="0"/>
                <a:cs typeface="DejaVu Sans"/>
              </a:rPr>
              <a:t>Some </a:t>
            </a:r>
            <a:r>
              <a:rPr lang="en-US" altLang="en-US" sz="2000" kern="0" noProof="1">
                <a:latin typeface="DejaVu Sans"/>
                <a:ea typeface="Arial" panose="020B0604020202020204" pitchFamily="34" charset="0"/>
                <a:cs typeface="DejaVu Sans"/>
              </a:rPr>
              <a:t>examples of classified maps include:</a:t>
            </a:r>
          </a:p>
          <a:p>
            <a:pPr marL="12700" algn="just">
              <a:spcBef>
                <a:spcPts val="100"/>
              </a:spcBef>
            </a:pPr>
            <a:endParaRPr lang="en-US" altLang="en-US" sz="20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Landcover / land-use maps</a:t>
            </a:r>
            <a:r>
              <a:rPr lang="en-US" altLang="en-US" sz="20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0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Tree height maps classified as short, medium, and tall trees</a:t>
            </a:r>
            <a:r>
              <a:rPr lang="en-US" altLang="en-US" sz="2000" kern="0" noProof="1" smtClean="0">
                <a:latin typeface="DejaVu Sans"/>
                <a:ea typeface="Arial" panose="020B0604020202020204" pitchFamily="34" charset="0"/>
                <a:cs typeface="DejaVu Sans"/>
              </a:rPr>
              <a:t>.</a:t>
            </a:r>
          </a:p>
          <a:p>
            <a:pPr marL="355600" indent="-342900" algn="just">
              <a:spcBef>
                <a:spcPts val="100"/>
              </a:spcBef>
              <a:buFont typeface="Arial" panose="020B0604020202020204" pitchFamily="34" charset="0"/>
              <a:buChar char="•"/>
            </a:pPr>
            <a:endParaRPr lang="en-US" altLang="en-US" sz="2000" kern="0" noProof="1">
              <a:latin typeface="DejaVu Sans"/>
              <a:ea typeface="Arial" panose="020B0604020202020204" pitchFamily="34" charset="0"/>
              <a:cs typeface="DejaVu Sans"/>
            </a:endParaRPr>
          </a:p>
          <a:p>
            <a:pPr marL="355600" indent="-342900" algn="just">
              <a:spcBef>
                <a:spcPts val="100"/>
              </a:spcBef>
              <a:buFont typeface="Arial" panose="020B0604020202020204" pitchFamily="34" charset="0"/>
              <a:buChar char="•"/>
            </a:pPr>
            <a:r>
              <a:rPr lang="en-US" altLang="en-US" sz="2000" kern="0" noProof="1">
                <a:latin typeface="DejaVu Sans"/>
                <a:ea typeface="Arial" panose="020B0604020202020204" pitchFamily="34" charset="0"/>
                <a:cs typeface="DejaVu Sans"/>
              </a:rPr>
              <a:t>Elevation maps classified as low, medium, and high elevation.</a:t>
            </a:r>
          </a:p>
        </p:txBody>
      </p:sp>
      <p:pic>
        <p:nvPicPr>
          <p:cNvPr id="2" name="Picture 1"/>
          <p:cNvPicPr>
            <a:picLocks noChangeAspect="1"/>
          </p:cNvPicPr>
          <p:nvPr/>
        </p:nvPicPr>
        <p:blipFill>
          <a:blip r:embed="rId3"/>
          <a:stretch>
            <a:fillRect/>
          </a:stretch>
        </p:blipFill>
        <p:spPr>
          <a:xfrm>
            <a:off x="7466831" y="1497186"/>
            <a:ext cx="4725169" cy="3475537"/>
          </a:xfrm>
          <a:prstGeom prst="rect">
            <a:avLst/>
          </a:prstGeom>
        </p:spPr>
      </p:pic>
    </p:spTree>
    <p:extLst>
      <p:ext uri="{BB962C8B-B14F-4D97-AF65-F5344CB8AC3E}">
        <p14:creationId xmlns:p14="http://schemas.microsoft.com/office/powerpoint/2010/main" val="8928270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File </a:t>
            </a:r>
            <a:r>
              <a:rPr lang="en-IN" b="1" dirty="0">
                <a:ln/>
                <a:solidFill>
                  <a:schemeClr val="accent1">
                    <a:lumMod val="50000"/>
                  </a:schemeClr>
                </a:solidFill>
                <a:effectLst>
                  <a:outerShdw blurRad="38100" dist="19050" dir="2700000" algn="tl" rotWithShape="0">
                    <a:schemeClr val="dk1">
                      <a:alpha val="40000"/>
                    </a:schemeClr>
                  </a:outerShdw>
                </a:effectLst>
                <a:sym typeface="+mn-ea"/>
              </a:rPr>
              <a:t>Geodatabase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A file </a:t>
            </a:r>
            <a:r>
              <a:rPr lang="en-US" altLang="en-US" sz="2400" kern="0" noProof="1">
                <a:latin typeface="DejaVu Sans"/>
                <a:ea typeface="Arial" panose="020B0604020202020204" pitchFamily="34" charset="0"/>
                <a:cs typeface="DejaVu Sans"/>
              </a:rPr>
              <a:t>geodatabase is a relational database storage format developed by Esri. It is a more complex and versatile structure than the shapefile, consisting of a .gdb folder that houses dozens of files. These files collectively store spatial features, attribute tables, indexes, metadata, and rules that define relationships between features.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One of the key advantages of a file geodatabase is its ability to store multiple feature classes (e.g. vector layers) and raster datasets within a single container. It also supports topological rules, which allow users to define spatial relationships between features—such as shared boundaries or connectivity between lines.</a:t>
            </a:r>
            <a:endParaRPr kumimoji="0" lang="en-US" altLang="en-US" sz="240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28720404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File </a:t>
            </a:r>
            <a:r>
              <a:rPr lang="en-IN" b="1" dirty="0">
                <a:ln/>
                <a:solidFill>
                  <a:schemeClr val="accent1">
                    <a:lumMod val="50000"/>
                  </a:schemeClr>
                </a:solidFill>
                <a:effectLst>
                  <a:outerShdw blurRad="38100" dist="19050" dir="2700000" algn="tl" rotWithShape="0">
                    <a:schemeClr val="dk1">
                      <a:alpha val="40000"/>
                    </a:schemeClr>
                  </a:outerShdw>
                </a:effectLst>
                <a:sym typeface="+mn-ea"/>
              </a:rPr>
              <a:t>Geodatabase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An example of a geodatabase’s contents is shown in the following figure</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Sample </a:t>
            </a:r>
            <a:r>
              <a:rPr lang="en-US" altLang="en-US" sz="2400" kern="0" noProof="1">
                <a:latin typeface="DejaVu Sans"/>
                <a:ea typeface="Arial" panose="020B0604020202020204" pitchFamily="34" charset="0"/>
                <a:cs typeface="DejaVu Sans"/>
              </a:rPr>
              <a:t>content of an ArcGIS file geodatabase</a:t>
            </a:r>
            <a:r>
              <a:rPr lang="en-US" altLang="en-US" sz="2400" kern="0" noProof="1" smtClean="0">
                <a:latin typeface="DejaVu Sans"/>
                <a:ea typeface="Arial" panose="020B0604020202020204" pitchFamily="34" charset="0"/>
                <a:cs typeface="DejaVu Sans"/>
              </a:rPr>
              <a:t>.</a:t>
            </a:r>
          </a:p>
          <a:p>
            <a:pPr marL="12700" algn="just">
              <a:spcBef>
                <a:spcPts val="100"/>
              </a:spcBef>
            </a:pPr>
            <a:r>
              <a:rPr lang="en-US" altLang="en-US" sz="2400" kern="0" noProof="1">
                <a:latin typeface="DejaVu Sans"/>
                <a:ea typeface="Arial" panose="020B0604020202020204" pitchFamily="34" charset="0"/>
                <a:cs typeface="DejaVu Sans"/>
              </a:rPr>
              <a:t>File geodatabases are efficient for managing large datasets and support advanced GIS operations. However, they are proprietary to ESRI and may have limited compatibility with non-ESRI software.</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2117558" y="2085463"/>
            <a:ext cx="6467725" cy="2883944"/>
          </a:xfrm>
          <a:prstGeom prst="rect">
            <a:avLst/>
          </a:prstGeom>
        </p:spPr>
      </p:pic>
    </p:spTree>
    <p:extLst>
      <p:ext uri="{BB962C8B-B14F-4D97-AF65-F5344CB8AC3E}">
        <p14:creationId xmlns:p14="http://schemas.microsoft.com/office/powerpoint/2010/main" val="7244521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GeoPackage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An </a:t>
            </a:r>
            <a:r>
              <a:rPr lang="en-US" altLang="en-US" sz="2400" kern="0" noProof="1">
                <a:latin typeface="DejaVu Sans"/>
                <a:ea typeface="Arial" panose="020B0604020202020204" pitchFamily="34" charset="0"/>
                <a:cs typeface="DejaVu Sans"/>
              </a:rPr>
              <a:t>GeoPackage is a modern, open-standard data format built on top of SQLite–a lightweight, self-contained relational database. It is non-proprietary and designed for efficient storage and transfer of spatial data. One of its key advantages is compactness: coordinate values, metadata, attribute tables, projection information, and even multiple layers (vector and raster) can be stored in a single .gpkg file.</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This structure makes GeoPackage highly portable and ideal for sharing complex GIS projects. Unlike shapefiles, which require multiple files, or file geodatabases, which are proprietary to Esri, GeoPackage offers a unified and open solution compatible with a wide range of applications including QGIS (2.12 and up), R, and ArcGIS Pro.</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40537248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GeoPackage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An example of a geopackage’s contents is shown in the following figure</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Sample content of a geopackage</a:t>
            </a:r>
            <a:r>
              <a:rPr lang="en-US" altLang="en-US" sz="2400" kern="0" noProof="1" smtClean="0">
                <a:latin typeface="DejaVu Sans"/>
                <a:ea typeface="Arial" panose="020B0604020202020204" pitchFamily="34" charset="0"/>
                <a:cs typeface="DejaVu Sans"/>
              </a:rPr>
              <a:t>.</a:t>
            </a:r>
          </a:p>
          <a:p>
            <a:pPr marL="12700" algn="just">
              <a:spcBef>
                <a:spcPts val="100"/>
              </a:spcBef>
            </a:pPr>
            <a:r>
              <a:rPr lang="en-US" altLang="en-US" sz="2400" kern="0" noProof="1">
                <a:latin typeface="DejaVu Sans"/>
                <a:ea typeface="Arial" panose="020B0604020202020204" pitchFamily="34" charset="0"/>
                <a:cs typeface="DejaVu Sans"/>
              </a:rPr>
              <a:t>While GeoPackage supports many advanced features, performance may vary depending on the software and dataset size. Some specialized capabilities, such as topology rules, may be more limited compared to Esri’s file geodatabase.</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a:blip r:embed="rId3"/>
          <a:stretch>
            <a:fillRect/>
          </a:stretch>
        </p:blipFill>
        <p:spPr>
          <a:xfrm>
            <a:off x="2767262" y="2091062"/>
            <a:ext cx="4762250" cy="2749007"/>
          </a:xfrm>
          <a:prstGeom prst="rect">
            <a:avLst/>
          </a:prstGeom>
        </p:spPr>
      </p:pic>
    </p:spTree>
    <p:extLst>
      <p:ext uri="{BB962C8B-B14F-4D97-AF65-F5344CB8AC3E}">
        <p14:creationId xmlns:p14="http://schemas.microsoft.com/office/powerpoint/2010/main" val="41726319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File Formats</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Raster data </a:t>
            </a:r>
            <a:r>
              <a:rPr lang="en-US" altLang="en-US" sz="2400" kern="0" noProof="1">
                <a:latin typeface="DejaVu Sans"/>
                <a:ea typeface="Arial" panose="020B0604020202020204" pitchFamily="34" charset="0"/>
                <a:cs typeface="DejaVu Sans"/>
              </a:rPr>
              <a:t>represents spatial phenomena as a grid of cells (pixels), each storing a numeric value. These values can represent elevation, temperature, and land cover for example. Rasters are particularly well-suited for modeling continuous surfaces and are commonly used in remote sensing and environmental analysis.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One important characteristic of raster data is pixel depth, which defines the range of distinct values a raster can store. For example, a 1-bit raster can only store two values (0 and 1), while a 16-bit raster can store up to 65,536 distinct values. The following figure illustrates how pixel depth affects the range of values. </a:t>
            </a:r>
          </a:p>
        </p:txBody>
      </p:sp>
    </p:spTree>
    <p:extLst>
      <p:ext uri="{BB962C8B-B14F-4D97-AF65-F5344CB8AC3E}">
        <p14:creationId xmlns:p14="http://schemas.microsoft.com/office/powerpoint/2010/main" val="9546665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File Formats</a:t>
            </a:r>
          </a:p>
        </p:txBody>
      </p:sp>
      <p:sp>
        <p:nvSpPr>
          <p:cNvPr id="10" name="object 9"/>
          <p:cNvSpPr txBox="1"/>
          <p:nvPr>
            <p:custDataLst>
              <p:tags r:id="rId1"/>
            </p:custDataLst>
          </p:nvPr>
        </p:nvSpPr>
        <p:spPr>
          <a:xfrm>
            <a:off x="974882" y="1585861"/>
            <a:ext cx="3885876" cy="4302125"/>
          </a:xfrm>
          <a:prstGeom prst="rect">
            <a:avLst/>
          </a:prstGeom>
        </p:spPr>
        <p:txBody>
          <a:bodyPr vert="horz" wrap="square" lIns="0" tIns="12700" rIns="0" bIns="0" rtlCol="0">
            <a:noAutofit/>
          </a:bodyPr>
          <a:lstStyle/>
          <a:p>
            <a:pPr marL="12700" algn="just">
              <a:spcBef>
                <a:spcPts val="100"/>
              </a:spcBef>
            </a:pPr>
            <a:r>
              <a:rPr lang="en-US" altLang="en-US" sz="2400" kern="0" noProof="1" smtClean="0">
                <a:latin typeface="DejaVu Sans"/>
                <a:ea typeface="Arial" panose="020B0604020202020204" pitchFamily="34" charset="0"/>
                <a:cs typeface="DejaVu Sans"/>
              </a:rPr>
              <a:t>One </a:t>
            </a:r>
            <a:r>
              <a:rPr lang="en-US" altLang="en-US" sz="2400" kern="0" noProof="1">
                <a:latin typeface="DejaVu Sans"/>
                <a:ea typeface="Arial" panose="020B0604020202020204" pitchFamily="34" charset="0"/>
                <a:cs typeface="DejaVu Sans"/>
              </a:rPr>
              <a:t>important characteristic of raster data is pixel depth, which defines the range of distinct values a raster can store. For example, a 1-bit raster can only store two values (0 and 1), while a 16-bit raster can store up to 65,536 distinct values. The following figure illustrates how pixel depth affects the range of values. </a:t>
            </a:r>
          </a:p>
        </p:txBody>
      </p:sp>
      <p:pic>
        <p:nvPicPr>
          <p:cNvPr id="2" name="Picture 1"/>
          <p:cNvPicPr>
            <a:picLocks noChangeAspect="1"/>
          </p:cNvPicPr>
          <p:nvPr/>
        </p:nvPicPr>
        <p:blipFill>
          <a:blip r:embed="rId3"/>
          <a:stretch>
            <a:fillRect/>
          </a:stretch>
        </p:blipFill>
        <p:spPr>
          <a:xfrm>
            <a:off x="6461567" y="1585861"/>
            <a:ext cx="4029969" cy="4029969"/>
          </a:xfrm>
          <a:prstGeom prst="rect">
            <a:avLst/>
          </a:prstGeom>
        </p:spPr>
      </p:pic>
      <p:sp>
        <p:nvSpPr>
          <p:cNvPr id="3" name="Rectangle 2"/>
          <p:cNvSpPr/>
          <p:nvPr/>
        </p:nvSpPr>
        <p:spPr>
          <a:xfrm>
            <a:off x="6496930" y="1216529"/>
            <a:ext cx="3423951" cy="369332"/>
          </a:xfrm>
          <a:prstGeom prst="rect">
            <a:avLst/>
          </a:prstGeom>
        </p:spPr>
        <p:txBody>
          <a:bodyPr wrap="none">
            <a:spAutoFit/>
          </a:bodyPr>
          <a:lstStyle/>
          <a:p>
            <a:r>
              <a:rPr lang="en-US" dirty="0"/>
              <a:t>Examples of different pixel depths.</a:t>
            </a:r>
            <a:endParaRPr lang="en-IN" dirty="0"/>
          </a:p>
        </p:txBody>
      </p:sp>
      <p:sp>
        <p:nvSpPr>
          <p:cNvPr id="4" name="Rectangle 3"/>
          <p:cNvSpPr/>
          <p:nvPr/>
        </p:nvSpPr>
        <p:spPr>
          <a:xfrm>
            <a:off x="5815264" y="5920106"/>
            <a:ext cx="6096000" cy="646331"/>
          </a:xfrm>
          <a:prstGeom prst="rect">
            <a:avLst/>
          </a:prstGeom>
        </p:spPr>
        <p:txBody>
          <a:bodyPr>
            <a:spAutoFit/>
          </a:bodyPr>
          <a:lstStyle/>
          <a:p>
            <a:r>
              <a:rPr lang="en-US" dirty="0"/>
              <a:t>Some of the most popular raster file formats are listed next</a:t>
            </a:r>
          </a:p>
          <a:p>
            <a:endParaRPr lang="en-US" dirty="0"/>
          </a:p>
        </p:txBody>
      </p:sp>
    </p:spTree>
    <p:extLst>
      <p:ext uri="{BB962C8B-B14F-4D97-AF65-F5344CB8AC3E}">
        <p14:creationId xmlns:p14="http://schemas.microsoft.com/office/powerpoint/2010/main" val="3359001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Imagine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Imagine file format was originally created by an image processing software company called ERDAS. This file format consists of a single .img file. This is a simpler file format than the vector shapefile. It is sometimes accompanied by an .xml file which usually stores metadata information about the raster layer.</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7094594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GeoTiff</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 popular public domain raster data format is the GeoTIFF format. It extends the standard TIFF (Tagged Image File Format) by embedding georeferencing information directly within the file. This includes coordinate system, projection, datum, and spatial resolution, allowing the raster to be accurately placed in geographic space without the need for auxiliary files.</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GeoTIFF is widely supported across GIS and remote sensing software, including QGIS, ArcGIS and R. Its portability, platform independence, and open specification make it a popular format for sharing raster data.</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GeoTIFF also supports internal compression (e.g., LZW, DEFLATE, JPEG), which can reduce file size.</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9709668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File Geodatabase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A raster file can also be stored in a file geodatabase alongside vector files. Geodatabases have the benefit of defining image mosaic structures thus allowing the user to create “stitched” images from multiple image files stored in the geodatabase. Also, processing very large raster files can be computationally more efficient when stored in a file geodatabase as opposed to an Imagine or GeoTiff file format.</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3958631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GeoPackage</a:t>
            </a:r>
          </a:p>
        </p:txBody>
      </p:sp>
      <p:sp>
        <p:nvSpPr>
          <p:cNvPr id="10" name="object 9"/>
          <p:cNvSpPr txBox="1"/>
          <p:nvPr>
            <p:custDataLst>
              <p:tags r:id="rId1"/>
            </p:custDataLst>
          </p:nvPr>
        </p:nvSpPr>
        <p:spPr>
          <a:xfrm>
            <a:off x="974882" y="1585861"/>
            <a:ext cx="10378918"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In addition to vector data, GeoPackage also supports raster data storage. Raster layers are stored in a tiled format within the same .gpkg file making it a compact and portable solution for mixed data types. GeoPackage is a good choice for sharing raster data across platforms due to its open standard and single-file structure.</a:t>
            </a: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251049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Raster Data Model In GIS</a:t>
            </a:r>
          </a:p>
        </p:txBody>
      </p:sp>
      <p:sp>
        <p:nvSpPr>
          <p:cNvPr id="10" name="object 9"/>
          <p:cNvSpPr txBox="1"/>
          <p:nvPr>
            <p:custDataLst>
              <p:tags r:id="rId1"/>
            </p:custDataLst>
          </p:nvPr>
        </p:nvSpPr>
        <p:spPr>
          <a:xfrm>
            <a:off x="926433" y="1585862"/>
            <a:ext cx="10475816" cy="4297580"/>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Raster data is suitable for analyses involving continuous surfaces, such as slope or temperature gradient analysis</a:t>
            </a:r>
            <a:r>
              <a:rPr lang="en-US" altLang="en-US" sz="2400" kern="0" noProof="1" smtClean="0">
                <a:latin typeface="DejaVu Sans"/>
                <a:ea typeface="Arial" panose="020B0604020202020204" pitchFamily="34" charset="0"/>
                <a:cs typeface="DejaVu Sans"/>
              </a:rPr>
              <a:t>.</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a:latin typeface="DejaVu Sans"/>
                <a:ea typeface="Arial" panose="020B0604020202020204" pitchFamily="34" charset="0"/>
                <a:cs typeface="DejaVu Sans"/>
              </a:rPr>
              <a:t>Raster data is </a:t>
            </a:r>
            <a:r>
              <a:rPr lang="en-US" altLang="en-US" sz="2400" b="1" kern="0" noProof="1">
                <a:latin typeface="DejaVu Sans"/>
                <a:ea typeface="Arial" panose="020B0604020202020204" pitchFamily="34" charset="0"/>
                <a:cs typeface="DejaVu Sans"/>
              </a:rPr>
              <a:t>made up of pixels </a:t>
            </a:r>
            <a:r>
              <a:rPr lang="en-US" altLang="en-US" sz="2400" kern="0" noProof="1">
                <a:latin typeface="DejaVu Sans"/>
                <a:ea typeface="Arial" panose="020B0604020202020204" pitchFamily="34" charset="0"/>
                <a:cs typeface="DejaVu Sans"/>
              </a:rPr>
              <a:t>(tiny squares), each representing a specific </a:t>
            </a:r>
            <a:r>
              <a:rPr lang="en-US" altLang="en-US" sz="2400" b="1" kern="0" noProof="1">
                <a:latin typeface="DejaVu Sans"/>
                <a:ea typeface="Arial" panose="020B0604020202020204" pitchFamily="34" charset="0"/>
                <a:cs typeface="DejaVu Sans"/>
              </a:rPr>
              <a:t>area on the Earth's surface</a:t>
            </a:r>
            <a:r>
              <a:rPr lang="en-US" altLang="en-US" sz="2400" kern="0" noProof="1">
                <a:latin typeface="DejaVu Sans"/>
                <a:ea typeface="Arial" panose="020B0604020202020204" pitchFamily="34" charset="0"/>
                <a:cs typeface="DejaVu Sans"/>
              </a:rPr>
              <a:t>. </a:t>
            </a: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r>
              <a:rPr lang="en-US" altLang="en-US" sz="2400" kern="0" noProof="1" smtClean="0">
                <a:latin typeface="DejaVu Sans"/>
                <a:ea typeface="Arial" panose="020B0604020202020204" pitchFamily="34" charset="0"/>
                <a:cs typeface="DejaVu Sans"/>
              </a:rPr>
              <a:t>The </a:t>
            </a:r>
            <a:r>
              <a:rPr lang="en-US" altLang="en-US" sz="2400" b="1" kern="0" noProof="1">
                <a:latin typeface="DejaVu Sans"/>
                <a:ea typeface="Arial" panose="020B0604020202020204" pitchFamily="34" charset="0"/>
                <a:cs typeface="DejaVu Sans"/>
              </a:rPr>
              <a:t>size of each pixel</a:t>
            </a:r>
            <a:r>
              <a:rPr lang="en-US" altLang="en-US" sz="2400" kern="0" noProof="1">
                <a:latin typeface="DejaVu Sans"/>
                <a:ea typeface="Arial" panose="020B0604020202020204" pitchFamily="34" charset="0"/>
                <a:cs typeface="DejaVu Sans"/>
              </a:rPr>
              <a:t>, known as the </a:t>
            </a:r>
            <a:r>
              <a:rPr lang="en-US" altLang="en-US" sz="2400" b="1" kern="0" noProof="1">
                <a:latin typeface="DejaVu Sans"/>
                <a:ea typeface="Arial" panose="020B0604020202020204" pitchFamily="34" charset="0"/>
                <a:cs typeface="DejaVu Sans"/>
              </a:rPr>
              <a:t>Ground Sampling Distance </a:t>
            </a:r>
            <a:r>
              <a:rPr lang="en-US" altLang="en-US" sz="2400" kern="0" noProof="1">
                <a:latin typeface="DejaVu Sans"/>
                <a:ea typeface="Arial" panose="020B0604020202020204" pitchFamily="34" charset="0"/>
                <a:cs typeface="DejaVu Sans"/>
              </a:rPr>
              <a:t>(GSD), determines the resolution of the raster data. A smaller GSD means higher resolution and more detail, while a larger GSD means lower resolution and less detail. Each pixel has a value that represents information, such as color, elevation, or temperature.</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smtClean="0">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spTree>
    <p:extLst>
      <p:ext uri="{BB962C8B-B14F-4D97-AF65-F5344CB8AC3E}">
        <p14:creationId xmlns:p14="http://schemas.microsoft.com/office/powerpoint/2010/main" val="15844641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Comparison </a:t>
            </a:r>
            <a:r>
              <a:rPr lang="en-IN" b="1" dirty="0">
                <a:ln/>
                <a:solidFill>
                  <a:schemeClr val="accent1">
                    <a:lumMod val="50000"/>
                  </a:schemeClr>
                </a:solidFill>
                <a:effectLst>
                  <a:outerShdw blurRad="38100" dist="19050" dir="2700000" algn="tl" rotWithShape="0">
                    <a:schemeClr val="dk1">
                      <a:alpha val="40000"/>
                    </a:schemeClr>
                  </a:outerShdw>
                </a:effectLst>
                <a:sym typeface="+mn-ea"/>
              </a:rPr>
              <a:t>table</a:t>
            </a:r>
          </a:p>
        </p:txBody>
      </p:sp>
      <p:sp>
        <p:nvSpPr>
          <p:cNvPr id="10" name="object 9"/>
          <p:cNvSpPr txBox="1"/>
          <p:nvPr>
            <p:custDataLst>
              <p:tags r:id="rId1"/>
            </p:custDataLst>
          </p:nvPr>
        </p:nvSpPr>
        <p:spPr>
          <a:xfrm>
            <a:off x="974882" y="1585861"/>
            <a:ext cx="2827097"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The following table summarizes key characteristics of the most commonly used GIS file formats discussed above. This comparison includes aspects such as data type, structure, portability, and support for topology and metadata.</a:t>
            </a:r>
          </a:p>
          <a:p>
            <a:pPr marL="12700" algn="just">
              <a:spcBef>
                <a:spcPts val="100"/>
              </a:spcBef>
            </a:pPr>
            <a:endParaRPr lang="en-US" altLang="en-US" sz="2400" kern="0" noProof="1">
              <a:latin typeface="DejaVu Sans"/>
              <a:ea typeface="Arial" panose="020B0604020202020204" pitchFamily="34" charset="0"/>
              <a:cs typeface="DejaVu Sans"/>
            </a:endParaRPr>
          </a:p>
          <a:p>
            <a:pPr marL="12700" algn="just">
              <a:spcBef>
                <a:spcPts val="100"/>
              </a:spcBef>
            </a:pPr>
            <a:endParaRPr lang="en-US" altLang="en-US" sz="2400" kern="0" noProof="1">
              <a:latin typeface="DejaVu Sans"/>
              <a:ea typeface="Arial" panose="020B0604020202020204" pitchFamily="34" charset="0"/>
              <a:cs typeface="DejaVu Sans"/>
            </a:endParaRPr>
          </a:p>
        </p:txBody>
      </p:sp>
      <p:pic>
        <p:nvPicPr>
          <p:cNvPr id="2" name="Picture 1"/>
          <p:cNvPicPr>
            <a:picLocks noChangeAspect="1"/>
          </p:cNvPicPr>
          <p:nvPr/>
        </p:nvPicPr>
        <p:blipFill rotWithShape="1">
          <a:blip r:embed="rId3"/>
          <a:srcRect l="15015" t="32072" r="53082" b="14639"/>
          <a:stretch/>
        </p:blipFill>
        <p:spPr>
          <a:xfrm>
            <a:off x="4249658" y="1690688"/>
            <a:ext cx="7240824" cy="3400038"/>
          </a:xfrm>
          <a:prstGeom prst="rect">
            <a:avLst/>
          </a:prstGeom>
        </p:spPr>
      </p:pic>
    </p:spTree>
    <p:extLst>
      <p:ext uri="{BB962C8B-B14F-4D97-AF65-F5344CB8AC3E}">
        <p14:creationId xmlns:p14="http://schemas.microsoft.com/office/powerpoint/2010/main" val="37689557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n/>
                <a:solidFill>
                  <a:schemeClr val="accent1">
                    <a:lumMod val="50000"/>
                  </a:schemeClr>
                </a:solidFill>
                <a:effectLst>
                  <a:outerShdw blurRad="38100" dist="19050" dir="2700000" algn="tl" rotWithShape="0">
                    <a:schemeClr val="dk1">
                      <a:alpha val="40000"/>
                    </a:schemeClr>
                  </a:outerShdw>
                </a:effectLst>
                <a:sym typeface="+mn-ea"/>
              </a:rPr>
              <a:t>Types of spatial </a:t>
            </a:r>
            <a:r>
              <a:rPr lang="en-IN" b="1" dirty="0" smtClean="0">
                <a:ln/>
                <a:solidFill>
                  <a:schemeClr val="accent1">
                    <a:lumMod val="50000"/>
                  </a:schemeClr>
                </a:solidFill>
                <a:effectLst>
                  <a:outerShdw blurRad="38100" dist="19050" dir="2700000" algn="tl" rotWithShape="0">
                    <a:schemeClr val="dk1">
                      <a:alpha val="40000"/>
                    </a:schemeClr>
                  </a:outerShdw>
                </a:effectLst>
                <a:sym typeface="+mn-ea"/>
              </a:rPr>
              <a:t>data</a:t>
            </a:r>
            <a:endParaRPr lang="en-IN" dirty="0"/>
          </a:p>
        </p:txBody>
      </p:sp>
      <p:pic>
        <p:nvPicPr>
          <p:cNvPr id="8" name="Picture 7"/>
          <p:cNvPicPr>
            <a:picLocks noChangeAspect="1"/>
          </p:cNvPicPr>
          <p:nvPr/>
        </p:nvPicPr>
        <p:blipFill>
          <a:blip r:embed="rId3"/>
          <a:stretch>
            <a:fillRect/>
          </a:stretch>
        </p:blipFill>
        <p:spPr>
          <a:xfrm>
            <a:off x="7034065" y="1585861"/>
            <a:ext cx="4813935" cy="2830195"/>
          </a:xfrm>
          <a:prstGeom prst="rect">
            <a:avLst/>
          </a:prstGeom>
        </p:spPr>
      </p:pic>
      <p:sp>
        <p:nvSpPr>
          <p:cNvPr id="10" name="object 9"/>
          <p:cNvSpPr txBox="1"/>
          <p:nvPr>
            <p:custDataLst>
              <p:tags r:id="rId1"/>
            </p:custDataLst>
          </p:nvPr>
        </p:nvSpPr>
        <p:spPr>
          <a:xfrm>
            <a:off x="974883" y="1585861"/>
            <a:ext cx="5698872" cy="4302125"/>
          </a:xfrm>
          <a:prstGeom prst="rect">
            <a:avLst/>
          </a:prstGeom>
        </p:spPr>
        <p:txBody>
          <a:bodyPr vert="horz" wrap="square" lIns="0" tIns="12700" rIns="0" bIns="0" rtlCol="0">
            <a:noAutofit/>
          </a:bodyPr>
          <a:lstStyle/>
          <a:p>
            <a:pPr marL="12700" algn="just">
              <a:spcBef>
                <a:spcPts val="100"/>
              </a:spcBef>
            </a:pPr>
            <a:r>
              <a:rPr lang="en-US" altLang="en-US" sz="2400" kern="0" noProof="1">
                <a:latin typeface="DejaVu Sans"/>
                <a:ea typeface="Arial" panose="020B0604020202020204" pitchFamily="34" charset="0"/>
                <a:cs typeface="DejaVu Sans"/>
              </a:rPr>
              <a:t>Geographic Information System (GIS) is a powerful tool for capturing, analyzing, and presenting spatial data. </a:t>
            </a: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spTree>
    <p:extLst>
      <p:ext uri="{BB962C8B-B14F-4D97-AF65-F5344CB8AC3E}">
        <p14:creationId xmlns:p14="http://schemas.microsoft.com/office/powerpoint/2010/main" val="42338341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99" y="615763"/>
            <a:ext cx="4506595" cy="689610"/>
          </a:xfrm>
          <a:prstGeom prst="rect">
            <a:avLst/>
          </a:prstGeom>
        </p:spPr>
        <p:txBody>
          <a:bodyPr vert="horz" wrap="square" lIns="0" tIns="12700" rIns="0" bIns="0" rtlCol="0">
            <a:spAutoFit/>
          </a:bodyPr>
          <a:lstStyle/>
          <a:p>
            <a:pPr marL="12700">
              <a:lnSpc>
                <a:spcPct val="100000"/>
              </a:lnSpc>
              <a:spcBef>
                <a:spcPts val="100"/>
              </a:spcBef>
            </a:pPr>
            <a:r>
              <a:rPr lang="en-US" spc="-135" dirty="0">
                <a:solidFill>
                  <a:schemeClr val="tx1"/>
                </a:solidFill>
              </a:rPr>
              <a:t>Myself</a:t>
            </a:r>
          </a:p>
        </p:txBody>
      </p:sp>
      <p:grpSp>
        <p:nvGrpSpPr>
          <p:cNvPr id="4" name="Group 3"/>
          <p:cNvGrpSpPr/>
          <p:nvPr>
            <p:custDataLst>
              <p:tags r:id="rId1"/>
            </p:custDataLst>
          </p:nvPr>
        </p:nvGrpSpPr>
        <p:grpSpPr>
          <a:xfrm>
            <a:off x="228600" y="1993900"/>
            <a:ext cx="10130155" cy="430212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700" rIns="0" bIns="0" rtlCol="0">
              <a:noAutofit/>
            </a:bodyPr>
            <a:lstStyle/>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rPr>
                <a:t>Dr. Giri Rajasekhar Gunnu</a:t>
              </a:r>
            </a:p>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sym typeface="+mn-ea"/>
                </a:rPr>
                <a:t>AI, Digital Twin &amp; Industry Solutions Specialist | Industry 4.0 Specialist | </a:t>
              </a: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rPr>
                <a:t>Predictive Solutions Expert |  Marine and Offshore Consultant</a:t>
              </a:r>
            </a:p>
            <a:p>
              <a:pPr marL="12700" marR="0" algn="l" rtl="0" eaLnBrk="1" fontAlgn="auto" latinLnBrk="0" hangingPunct="1">
                <a:lnSpc>
                  <a:spcPct val="100000"/>
                </a:lnSpc>
                <a:spcBef>
                  <a:spcPts val="100"/>
                </a:spcBef>
                <a:buClrTx/>
                <a:buSzTx/>
                <a:buFont typeface="Arial" panose="020B0604020202020204" pitchFamily="34" charset="0"/>
                <a:buNone/>
              </a:pPr>
              <a:r>
                <a:rPr lang="en-US" altLang="en-US" sz="2400"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en-US" sz="2400"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zh-CN" sz="2400" b="1" dirty="0">
                  <a:latin typeface="Calibri" panose="020F0502020204030204" charset="0"/>
                  <a:ea typeface="Malgun Gothic" panose="020B0503020000020004" pitchFamily="50" charset="-127"/>
                  <a:cs typeface="Calibri" panose="020F0502020204030204" charset="0"/>
                  <a:sym typeface="+mn-ea"/>
                </a:rPr>
                <a:t>  </a:t>
              </a:r>
              <a:r>
                <a:rPr lang="en-US" altLang="en-US" sz="2400" b="1" dirty="0">
                  <a:latin typeface="Calibri" panose="020F0502020204030204" charset="0"/>
                  <a:ea typeface="Malgun Gothic" panose="020B0503020000020004" pitchFamily="50" charset="-127"/>
                  <a:cs typeface="Calibri" panose="020F0502020204030204" charset="0"/>
                  <a:sym typeface="+mn-ea"/>
                </a:rPr>
                <a:t>LinkedIn: girigunnu</a:t>
              </a:r>
            </a:p>
            <a:p>
              <a:pPr marL="12700" marR="0" algn="l" rtl="0" eaLnBrk="1" fontAlgn="auto" latinLnBrk="0" hangingPunct="1">
                <a:lnSpc>
                  <a:spcPct val="100000"/>
                </a:lnSpc>
                <a:spcBef>
                  <a:spcPts val="100"/>
                </a:spcBef>
                <a:buClrTx/>
                <a:buSzTx/>
                <a:buFont typeface="Arial" panose="020B0604020202020204" pitchFamily="34" charset="0"/>
                <a:buNone/>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object 8"/>
          <p:cNvSpPr txBox="1"/>
          <p:nvPr/>
        </p:nvSpPr>
        <p:spPr>
          <a:xfrm>
            <a:off x="5105400" y="1386205"/>
            <a:ext cx="1769110" cy="808990"/>
          </a:xfrm>
          <a:prstGeom prst="rect">
            <a:avLst/>
          </a:prstGeom>
        </p:spPr>
        <p:txBody>
          <a:bodyPr vert="horz" wrap="square" lIns="0" tIns="16510" rIns="0" bIns="0" rtlCol="0">
            <a:spAutoFit/>
          </a:bodyPr>
          <a:lstStyle/>
          <a:p>
            <a:pPr marL="12700">
              <a:lnSpc>
                <a:spcPct val="100000"/>
              </a:lnSpc>
              <a:spcBef>
                <a:spcPts val="130"/>
              </a:spcBef>
            </a:pPr>
            <a:r>
              <a:rPr sz="5150" b="1" spc="-220" dirty="0">
                <a:solidFill>
                  <a:schemeClr val="tx1"/>
                </a:solidFill>
                <a:latin typeface="Roboto"/>
                <a:cs typeface="Roboto"/>
              </a:rPr>
              <a:t>Q&amp;A</a:t>
            </a:r>
          </a:p>
        </p:txBody>
      </p:sp>
      <p:sp>
        <p:nvSpPr>
          <p:cNvPr id="10" name="object 10"/>
          <p:cNvSpPr/>
          <p:nvPr/>
        </p:nvSpPr>
        <p:spPr>
          <a:xfrm>
            <a:off x="5304155" y="2298700"/>
            <a:ext cx="1181100" cy="1130300"/>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a:p>
        </p:txBody>
      </p:sp>
      <p:sp>
        <p:nvSpPr>
          <p:cNvPr id="12" name="object 12"/>
          <p:cNvSpPr txBox="1"/>
          <p:nvPr/>
        </p:nvSpPr>
        <p:spPr>
          <a:xfrm>
            <a:off x="2726332" y="3654044"/>
            <a:ext cx="6739255" cy="1277620"/>
          </a:xfrm>
          <a:prstGeom prst="rect">
            <a:avLst/>
          </a:prstGeom>
        </p:spPr>
        <p:txBody>
          <a:bodyPr vert="horz" wrap="square" lIns="0" tIns="12700" rIns="0" bIns="0" rtlCol="0">
            <a:spAutoFit/>
          </a:bodyPr>
          <a:lstStyle/>
          <a:p>
            <a:pPr algn="ctr">
              <a:lnSpc>
                <a:spcPct val="100000"/>
              </a:lnSpc>
              <a:spcBef>
                <a:spcPts val="100"/>
              </a:spcBef>
            </a:pPr>
            <a:r>
              <a:rPr lang="en-US" sz="2400" spc="-155" dirty="0">
                <a:solidFill>
                  <a:schemeClr val="tx1"/>
                </a:solidFill>
                <a:latin typeface="Roboto"/>
                <a:cs typeface="Roboto"/>
              </a:rPr>
              <a:t>W</a:t>
            </a:r>
            <a:r>
              <a:rPr sz="2400" spc="-155" dirty="0">
                <a:solidFill>
                  <a:schemeClr val="tx1"/>
                </a:solidFill>
                <a:latin typeface="Roboto"/>
                <a:cs typeface="Roboto"/>
              </a:rPr>
              <a:t>elcome</a:t>
            </a:r>
            <a:r>
              <a:rPr sz="2400" spc="-25" dirty="0">
                <a:solidFill>
                  <a:schemeClr val="tx1"/>
                </a:solidFill>
                <a:latin typeface="Roboto"/>
                <a:cs typeface="Roboto"/>
              </a:rPr>
              <a:t> </a:t>
            </a:r>
            <a:r>
              <a:rPr sz="2400" spc="-135" dirty="0">
                <a:solidFill>
                  <a:schemeClr val="tx1"/>
                </a:solidFill>
                <a:latin typeface="Roboto"/>
                <a:cs typeface="Roboto"/>
              </a:rPr>
              <a:t>your</a:t>
            </a:r>
            <a:r>
              <a:rPr sz="2400" spc="-25" dirty="0">
                <a:solidFill>
                  <a:schemeClr val="tx1"/>
                </a:solidFill>
                <a:latin typeface="Roboto"/>
                <a:cs typeface="Roboto"/>
              </a:rPr>
              <a:t> </a:t>
            </a:r>
            <a:r>
              <a:rPr sz="2400" spc="-135" dirty="0">
                <a:solidFill>
                  <a:schemeClr val="tx1"/>
                </a:solidFill>
                <a:latin typeface="Roboto"/>
                <a:cs typeface="Roboto"/>
              </a:rPr>
              <a:t>questions</a:t>
            </a:r>
            <a:r>
              <a:rPr sz="2400" spc="-25" dirty="0">
                <a:solidFill>
                  <a:schemeClr val="tx1"/>
                </a:solidFill>
                <a:latin typeface="Roboto"/>
                <a:cs typeface="Roboto"/>
              </a:rPr>
              <a:t> </a:t>
            </a:r>
            <a:r>
              <a:rPr sz="2400" spc="-150" dirty="0">
                <a:solidFill>
                  <a:schemeClr val="tx1"/>
                </a:solidFill>
                <a:latin typeface="Roboto"/>
                <a:cs typeface="Roboto"/>
              </a:rPr>
              <a:t>and</a:t>
            </a:r>
            <a:r>
              <a:rPr sz="2400" spc="-25" dirty="0">
                <a:solidFill>
                  <a:schemeClr val="tx1"/>
                </a:solidFill>
                <a:latin typeface="Roboto"/>
                <a:cs typeface="Roboto"/>
              </a:rPr>
              <a:t> </a:t>
            </a:r>
            <a:r>
              <a:rPr sz="2400" spc="-125" dirty="0">
                <a:solidFill>
                  <a:schemeClr val="tx1"/>
                </a:solidFill>
                <a:latin typeface="Roboto"/>
                <a:cs typeface="Roboto"/>
              </a:rPr>
              <a:t>insights</a:t>
            </a:r>
            <a:r>
              <a:rPr sz="2400" spc="-25" dirty="0">
                <a:solidFill>
                  <a:schemeClr val="tx1"/>
                </a:solidFill>
                <a:latin typeface="Roboto"/>
                <a:cs typeface="Roboto"/>
              </a:rPr>
              <a:t> </a:t>
            </a:r>
            <a:r>
              <a:rPr sz="2400" spc="-150" dirty="0">
                <a:solidFill>
                  <a:schemeClr val="tx1"/>
                </a:solidFill>
                <a:latin typeface="Roboto"/>
                <a:cs typeface="Roboto"/>
              </a:rPr>
              <a:t>from</a:t>
            </a:r>
            <a:r>
              <a:rPr sz="2400" spc="-25" dirty="0">
                <a:solidFill>
                  <a:schemeClr val="tx1"/>
                </a:solidFill>
                <a:latin typeface="Roboto"/>
                <a:cs typeface="Roboto"/>
              </a:rPr>
              <a:t> </a:t>
            </a:r>
            <a:r>
              <a:rPr sz="2400" spc="-100" dirty="0">
                <a:solidFill>
                  <a:schemeClr val="tx1"/>
                </a:solidFill>
                <a:latin typeface="Roboto"/>
                <a:cs typeface="Roboto"/>
              </a:rPr>
              <a:t>all</a:t>
            </a:r>
            <a:r>
              <a:rPr sz="2400" spc="-30" dirty="0">
                <a:solidFill>
                  <a:schemeClr val="tx1"/>
                </a:solidFill>
                <a:latin typeface="Roboto"/>
                <a:cs typeface="Roboto"/>
              </a:rPr>
              <a:t> ranks</a:t>
            </a:r>
            <a:endParaRPr sz="2400">
              <a:solidFill>
                <a:schemeClr val="tx1"/>
              </a:solidFill>
              <a:latin typeface="Roboto"/>
              <a:cs typeface="Roboto"/>
            </a:endParaRPr>
          </a:p>
          <a:p>
            <a:pPr marL="137160" marR="129540" algn="ctr">
              <a:lnSpc>
                <a:spcPct val="114000"/>
              </a:lnSpc>
              <a:spcBef>
                <a:spcPts val="2335"/>
              </a:spcBef>
            </a:pPr>
            <a:r>
              <a:rPr sz="1700" spc="-95" dirty="0">
                <a:solidFill>
                  <a:schemeClr val="tx1"/>
                </a:solidFill>
                <a:latin typeface="Roboto"/>
                <a:cs typeface="Roboto"/>
              </a:rPr>
              <a:t>Your</a:t>
            </a:r>
            <a:r>
              <a:rPr sz="1700" spc="-10" dirty="0">
                <a:solidFill>
                  <a:schemeClr val="tx1"/>
                </a:solidFill>
                <a:latin typeface="Roboto"/>
                <a:cs typeface="Roboto"/>
              </a:rPr>
              <a:t> </a:t>
            </a:r>
            <a:r>
              <a:rPr sz="1700" spc="-90" dirty="0">
                <a:solidFill>
                  <a:schemeClr val="tx1"/>
                </a:solidFill>
                <a:latin typeface="Roboto"/>
                <a:cs typeface="Roboto"/>
              </a:rPr>
              <a:t>feedback</a:t>
            </a:r>
            <a:r>
              <a:rPr sz="1700" spc="-10" dirty="0">
                <a:solidFill>
                  <a:schemeClr val="tx1"/>
                </a:solidFill>
                <a:latin typeface="Roboto"/>
                <a:cs typeface="Roboto"/>
              </a:rPr>
              <a:t> </a:t>
            </a:r>
            <a:r>
              <a:rPr sz="1700" spc="-80" dirty="0">
                <a:solidFill>
                  <a:schemeClr val="tx1"/>
                </a:solidFill>
                <a:latin typeface="Roboto"/>
                <a:cs typeface="Roboto"/>
              </a:rPr>
              <a:t>helps</a:t>
            </a:r>
            <a:r>
              <a:rPr sz="1700" spc="-10" dirty="0">
                <a:solidFill>
                  <a:schemeClr val="tx1"/>
                </a:solidFill>
                <a:latin typeface="Roboto"/>
                <a:cs typeface="Roboto"/>
              </a:rPr>
              <a:t> </a:t>
            </a:r>
            <a:r>
              <a:rPr sz="1700" spc="-80" dirty="0">
                <a:solidFill>
                  <a:schemeClr val="tx1"/>
                </a:solidFill>
                <a:latin typeface="Roboto"/>
                <a:cs typeface="Roboto"/>
              </a:rPr>
              <a:t>us</a:t>
            </a:r>
            <a:r>
              <a:rPr sz="1700" spc="-10" dirty="0">
                <a:solidFill>
                  <a:schemeClr val="tx1"/>
                </a:solidFill>
                <a:latin typeface="Roboto"/>
                <a:cs typeface="Roboto"/>
              </a:rPr>
              <a:t> </a:t>
            </a:r>
            <a:r>
              <a:rPr sz="1700" spc="-95" dirty="0">
                <a:solidFill>
                  <a:schemeClr val="tx1"/>
                </a:solidFill>
                <a:latin typeface="Roboto"/>
                <a:cs typeface="Roboto"/>
              </a:rPr>
              <a:t>improve</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5" dirty="0">
                <a:solidFill>
                  <a:schemeClr val="tx1"/>
                </a:solidFill>
                <a:latin typeface="Roboto"/>
                <a:cs typeface="Roboto"/>
              </a:rPr>
              <a:t>CBPM</a:t>
            </a:r>
            <a:r>
              <a:rPr sz="1700" spc="-10" dirty="0">
                <a:solidFill>
                  <a:schemeClr val="tx1"/>
                </a:solidFill>
                <a:latin typeface="Roboto"/>
                <a:cs typeface="Roboto"/>
              </a:rPr>
              <a:t> </a:t>
            </a:r>
            <a:r>
              <a:rPr sz="1700" spc="-80" dirty="0">
                <a:solidFill>
                  <a:schemeClr val="tx1"/>
                </a:solidFill>
                <a:latin typeface="Roboto"/>
                <a:cs typeface="Roboto"/>
              </a:rPr>
              <a:t>implementation</a:t>
            </a:r>
            <a:r>
              <a:rPr sz="1700" spc="-10" dirty="0">
                <a:solidFill>
                  <a:schemeClr val="tx1"/>
                </a:solidFill>
                <a:latin typeface="Roboto"/>
                <a:cs typeface="Roboto"/>
              </a:rPr>
              <a:t> </a:t>
            </a:r>
            <a:r>
              <a:rPr sz="1700" spc="-85" dirty="0">
                <a:solidFill>
                  <a:schemeClr val="tx1"/>
                </a:solidFill>
                <a:latin typeface="Roboto"/>
                <a:cs typeface="Roboto"/>
              </a:rPr>
              <a:t>and</a:t>
            </a:r>
            <a:r>
              <a:rPr sz="1700" spc="-10" dirty="0">
                <a:solidFill>
                  <a:schemeClr val="tx1"/>
                </a:solidFill>
                <a:latin typeface="Roboto"/>
                <a:cs typeface="Roboto"/>
              </a:rPr>
              <a:t> </a:t>
            </a:r>
            <a:r>
              <a:rPr sz="1700" spc="-90" dirty="0">
                <a:solidFill>
                  <a:schemeClr val="tx1"/>
                </a:solidFill>
                <a:latin typeface="Roboto"/>
                <a:cs typeface="Roboto"/>
              </a:rPr>
              <a:t>ensures</a:t>
            </a:r>
            <a:r>
              <a:rPr sz="1700" spc="-10" dirty="0">
                <a:solidFill>
                  <a:schemeClr val="tx1"/>
                </a:solidFill>
                <a:latin typeface="Roboto"/>
                <a:cs typeface="Roboto"/>
              </a:rPr>
              <a:t> </a:t>
            </a:r>
            <a:r>
              <a:rPr sz="1700" spc="-25" dirty="0">
                <a:solidFill>
                  <a:schemeClr val="tx1"/>
                </a:solidFill>
                <a:latin typeface="Roboto"/>
                <a:cs typeface="Roboto"/>
              </a:rPr>
              <a:t>it </a:t>
            </a:r>
            <a:r>
              <a:rPr sz="1700" spc="-95" dirty="0">
                <a:solidFill>
                  <a:schemeClr val="tx1"/>
                </a:solidFill>
                <a:latin typeface="Roboto"/>
                <a:cs typeface="Roboto"/>
              </a:rPr>
              <a:t>meets</a:t>
            </a:r>
            <a:r>
              <a:rPr sz="1700" spc="-10" dirty="0">
                <a:solidFill>
                  <a:schemeClr val="tx1"/>
                </a:solidFill>
                <a:latin typeface="Roboto"/>
                <a:cs typeface="Roboto"/>
              </a:rPr>
              <a:t> </a:t>
            </a:r>
            <a:r>
              <a:rPr sz="1700" spc="-80" dirty="0">
                <a:solidFill>
                  <a:schemeClr val="tx1"/>
                </a:solidFill>
                <a:latin typeface="Roboto"/>
                <a:cs typeface="Roboto"/>
              </a:rPr>
              <a:t>the</a:t>
            </a:r>
            <a:r>
              <a:rPr sz="1700" spc="-10" dirty="0">
                <a:solidFill>
                  <a:schemeClr val="tx1"/>
                </a:solidFill>
                <a:latin typeface="Roboto"/>
                <a:cs typeface="Roboto"/>
              </a:rPr>
              <a:t> </a:t>
            </a:r>
            <a:r>
              <a:rPr sz="1700" spc="-70" dirty="0">
                <a:solidFill>
                  <a:schemeClr val="tx1"/>
                </a:solidFill>
                <a:latin typeface="Roboto"/>
                <a:cs typeface="Roboto"/>
              </a:rPr>
              <a:t>real-</a:t>
            </a:r>
            <a:r>
              <a:rPr sz="1700" spc="-85" dirty="0">
                <a:solidFill>
                  <a:schemeClr val="tx1"/>
                </a:solidFill>
                <a:latin typeface="Roboto"/>
                <a:cs typeface="Roboto"/>
              </a:rPr>
              <a:t>world</a:t>
            </a:r>
            <a:r>
              <a:rPr sz="1700" spc="-10" dirty="0">
                <a:solidFill>
                  <a:schemeClr val="tx1"/>
                </a:solidFill>
                <a:latin typeface="Roboto"/>
                <a:cs typeface="Roboto"/>
              </a:rPr>
              <a:t> </a:t>
            </a:r>
            <a:r>
              <a:rPr sz="1700" spc="-90" dirty="0">
                <a:solidFill>
                  <a:schemeClr val="tx1"/>
                </a:solidFill>
                <a:latin typeface="Roboto"/>
                <a:cs typeface="Roboto"/>
              </a:rPr>
              <a:t>needs</a:t>
            </a:r>
            <a:r>
              <a:rPr sz="1700" spc="-10" dirty="0">
                <a:solidFill>
                  <a:schemeClr val="tx1"/>
                </a:solidFill>
                <a:latin typeface="Roboto"/>
                <a:cs typeface="Roboto"/>
              </a:rPr>
              <a:t> </a:t>
            </a:r>
            <a:r>
              <a:rPr sz="1700" spc="-80" dirty="0">
                <a:solidFill>
                  <a:schemeClr val="tx1"/>
                </a:solidFill>
                <a:latin typeface="Roboto"/>
                <a:cs typeface="Roboto"/>
              </a:rPr>
              <a:t>of</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 dirty="0">
                <a:solidFill>
                  <a:schemeClr val="tx1"/>
                </a:solidFill>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n/>
                <a:solidFill>
                  <a:schemeClr val="accent1">
                    <a:lumMod val="50000"/>
                  </a:schemeClr>
                </a:solidFill>
                <a:effectLst>
                  <a:outerShdw blurRad="38100" dist="19050" dir="2700000" algn="tl" rotWithShape="0">
                    <a:schemeClr val="dk1">
                      <a:alpha val="40000"/>
                    </a:schemeClr>
                  </a:outerShdw>
                </a:effectLst>
                <a:sym typeface="+mn-ea"/>
              </a:rPr>
              <a:t>Important Attributes of Raster Data</a:t>
            </a:r>
            <a:endParaRPr lang="en-IN" b="1" dirty="0">
              <a:ln/>
              <a:solidFill>
                <a:schemeClr val="accent1">
                  <a:lumMod val="50000"/>
                </a:schemeClr>
              </a:solidFill>
              <a:effectLst>
                <a:outerShdw blurRad="38100" dist="19050" dir="2700000" algn="tl" rotWithShape="0">
                  <a:schemeClr val="dk1">
                    <a:alpha val="40000"/>
                  </a:schemeClr>
                </a:outerShdw>
              </a:effectLst>
              <a:sym typeface="+mn-ea"/>
            </a:endParaRPr>
          </a:p>
        </p:txBody>
      </p:sp>
      <p:sp>
        <p:nvSpPr>
          <p:cNvPr id="10" name="object 9"/>
          <p:cNvSpPr txBox="1"/>
          <p:nvPr>
            <p:custDataLst>
              <p:tags r:id="rId1"/>
            </p:custDataLst>
          </p:nvPr>
        </p:nvSpPr>
        <p:spPr>
          <a:xfrm>
            <a:off x="926433" y="1585862"/>
            <a:ext cx="4644188" cy="4297580"/>
          </a:xfrm>
          <a:prstGeom prst="rect">
            <a:avLst/>
          </a:prstGeom>
        </p:spPr>
        <p:txBody>
          <a:bodyPr vert="horz" wrap="square" lIns="0" tIns="12700" rIns="0" bIns="0" rtlCol="0">
            <a:noAutofit/>
          </a:bodyPr>
          <a:lstStyle/>
          <a:p>
            <a:pPr marL="12700" algn="just">
              <a:spcBef>
                <a:spcPts val="100"/>
              </a:spcBef>
            </a:pPr>
            <a:r>
              <a:rPr lang="en-US" altLang="en-US" sz="2400" b="1" kern="0" noProof="1">
                <a:latin typeface="DejaVu Sans"/>
                <a:ea typeface="Arial" panose="020B0604020202020204" pitchFamily="34" charset="0"/>
                <a:cs typeface="DejaVu Sans"/>
              </a:rPr>
              <a:t>Extent</a:t>
            </a:r>
          </a:p>
          <a:p>
            <a:pPr marL="12700" algn="just">
              <a:spcBef>
                <a:spcPts val="100"/>
              </a:spcBef>
            </a:pPr>
            <a:r>
              <a:rPr lang="en-US" altLang="en-US" sz="2400" kern="0" noProof="1">
                <a:latin typeface="DejaVu Sans"/>
                <a:ea typeface="Arial" panose="020B0604020202020204" pitchFamily="34" charset="0"/>
                <a:cs typeface="DejaVu Sans"/>
              </a:rPr>
              <a:t>The spatial extent is the geographic area that the raster data covers. The spatial extent of an R spatial object represents the geographic edge or location that is the furthest north, south, east and west. In other words, extent represents the overall geographic coverage of the spatial object.</a:t>
            </a:r>
          </a:p>
        </p:txBody>
      </p:sp>
      <p:pic>
        <p:nvPicPr>
          <p:cNvPr id="3" name="Picture 2"/>
          <p:cNvPicPr>
            <a:picLocks noChangeAspect="1"/>
          </p:cNvPicPr>
          <p:nvPr/>
        </p:nvPicPr>
        <p:blipFill>
          <a:blip r:embed="rId3"/>
          <a:stretch>
            <a:fillRect/>
          </a:stretch>
        </p:blipFill>
        <p:spPr>
          <a:xfrm>
            <a:off x="5206981" y="1347536"/>
            <a:ext cx="6872975" cy="5075824"/>
          </a:xfrm>
          <a:prstGeom prst="rect">
            <a:avLst/>
          </a:prstGeom>
        </p:spPr>
      </p:pic>
    </p:spTree>
    <p:extLst>
      <p:ext uri="{BB962C8B-B14F-4D97-AF65-F5344CB8AC3E}">
        <p14:creationId xmlns:p14="http://schemas.microsoft.com/office/powerpoint/2010/main" val="5591551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6086</Words>
  <Application>Microsoft Office PowerPoint</Application>
  <PresentationFormat>Widescreen</PresentationFormat>
  <Paragraphs>538</Paragraphs>
  <Slides>83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Malgun Gothic</vt:lpstr>
      <vt:lpstr>Arial</vt:lpstr>
      <vt:lpstr>Calibri</vt:lpstr>
      <vt:lpstr>Calibri Light</vt:lpstr>
      <vt:lpstr>DejaVu Sans</vt:lpstr>
      <vt:lpstr>Helvetica Neue</vt:lpstr>
      <vt:lpstr>Roboto</vt:lpstr>
      <vt:lpstr>Office Theme</vt:lpstr>
      <vt:lpstr>Spatial Machine Learning  </vt:lpstr>
      <vt:lpstr>PowerPoint Presentation</vt:lpstr>
      <vt:lpstr>Types of spatial data</vt:lpstr>
      <vt:lpstr>Raster Data Model In GIS</vt:lpstr>
      <vt:lpstr>Raster Data Model In GIS</vt:lpstr>
      <vt:lpstr>Raster Data Model In GIS</vt:lpstr>
      <vt:lpstr>Raster Data Model In GIS</vt:lpstr>
      <vt:lpstr>Raster Data Model In GIS</vt:lpstr>
      <vt:lpstr>Important Attributes of Raster Data</vt:lpstr>
      <vt:lpstr>Important Attributes of Raster Data</vt:lpstr>
      <vt:lpstr>Types of raster data</vt:lpstr>
      <vt:lpstr>Types of raster data</vt:lpstr>
      <vt:lpstr>Raster Data Formats</vt:lpstr>
      <vt:lpstr>Raster Data Model In GIS</vt:lpstr>
      <vt:lpstr>Raster Data Model In GIS</vt:lpstr>
      <vt:lpstr>Raster Data Model In GIS</vt:lpstr>
      <vt:lpstr>Raster Data Model In GIS</vt:lpstr>
      <vt:lpstr>Multi-band Raster Data</vt:lpstr>
      <vt:lpstr>Multi-band Raster Data</vt:lpstr>
      <vt:lpstr>Raster Data Model Advantages</vt:lpstr>
      <vt:lpstr>Raster Data Model Disadvantages</vt:lpstr>
      <vt:lpstr>Raster Data Model Applications</vt:lpstr>
      <vt:lpstr>Characteristics of Raster Data Model</vt:lpstr>
      <vt:lpstr>Characteristics of Raster Data Model</vt:lpstr>
      <vt:lpstr>Characteristics of Raster Data Model</vt:lpstr>
      <vt:lpstr>Characteristics of Raster Data Model</vt:lpstr>
      <vt:lpstr>Characteristics of Raster Data Model</vt:lpstr>
      <vt:lpstr>Characteristics of Raster Data Model</vt:lpstr>
      <vt:lpstr>Characteristics of Raster Data Model</vt:lpstr>
      <vt:lpstr>Characteristics of Raster Data Model</vt:lpstr>
      <vt:lpstr>Characteristics of Raster Data Model</vt:lpstr>
      <vt:lpstr>Characteristics of Raster Data Model</vt:lpstr>
      <vt:lpstr>Vector Data Model In GIS</vt:lpstr>
      <vt:lpstr>Vector Data Model In GIS</vt:lpstr>
      <vt:lpstr>Characteristics of vector data</vt:lpstr>
      <vt:lpstr>Vector data</vt:lpstr>
      <vt:lpstr>Types of vector data</vt:lpstr>
      <vt:lpstr>Types of vector data</vt:lpstr>
      <vt:lpstr>Vector data formats</vt:lpstr>
      <vt:lpstr>Geographical features are best to represent by below-mentioned types of geometry</vt:lpstr>
      <vt:lpstr>Geographical features are best to represent by below-mentioned types of geometry</vt:lpstr>
      <vt:lpstr>Geographical features are best to represent by below-mentioned types of geometry</vt:lpstr>
      <vt:lpstr>Vector Data Model Advantages</vt:lpstr>
      <vt:lpstr>Vector Data Model Disadvantages</vt:lpstr>
      <vt:lpstr>Vector Data Model Applications</vt:lpstr>
      <vt:lpstr>Characteristics of Vector Data</vt:lpstr>
      <vt:lpstr>Characteristics of Vector Data</vt:lpstr>
      <vt:lpstr>Characteristics of Vector Data</vt:lpstr>
      <vt:lpstr>Characteristics of Vector Data</vt:lpstr>
      <vt:lpstr>Characteristics of Vector Data</vt:lpstr>
      <vt:lpstr>Characteristics of Vector Data</vt:lpstr>
      <vt:lpstr>Differences between Raster Data Model and Vector Data Model</vt:lpstr>
      <vt:lpstr>Raster or Vector?</vt:lpstr>
      <vt:lpstr>Raster or Vector?</vt:lpstr>
      <vt:lpstr>Object vs. Field</vt:lpstr>
      <vt:lpstr>Object View</vt:lpstr>
      <vt:lpstr>Field View</vt:lpstr>
      <vt:lpstr>Object vs. Field</vt:lpstr>
      <vt:lpstr>Scale</vt:lpstr>
      <vt:lpstr>Scale</vt:lpstr>
      <vt:lpstr>Scale</vt:lpstr>
      <vt:lpstr>Attribute Tables</vt:lpstr>
      <vt:lpstr>Measurement Levels</vt:lpstr>
      <vt:lpstr>Data type</vt:lpstr>
      <vt:lpstr>Data type</vt:lpstr>
      <vt:lpstr>Data type</vt:lpstr>
      <vt:lpstr>GIS Data Management</vt:lpstr>
      <vt:lpstr>GIS File Data Formats</vt:lpstr>
      <vt:lpstr>Vector Data File Formats - Shapefile</vt:lpstr>
      <vt:lpstr>File Geodatabase</vt:lpstr>
      <vt:lpstr>File Geodatabase</vt:lpstr>
      <vt:lpstr>GeoPackage</vt:lpstr>
      <vt:lpstr>GeoPackage</vt:lpstr>
      <vt:lpstr>Raster Data File Formats</vt:lpstr>
      <vt:lpstr>Raster Data File Formats</vt:lpstr>
      <vt:lpstr>Imagine</vt:lpstr>
      <vt:lpstr>GeoTiff</vt:lpstr>
      <vt:lpstr>File Geodatabase</vt:lpstr>
      <vt:lpstr>GeoPackage</vt:lpstr>
      <vt:lpstr>Comparison table</vt:lpstr>
      <vt:lpstr>Types of spatial data</vt:lpstr>
      <vt:lpstr>Myself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RUTTU</dc:creator>
  <cp:lastModifiedBy>RUTTU</cp:lastModifiedBy>
  <cp:revision>276</cp:revision>
  <dcterms:created xsi:type="dcterms:W3CDTF">2025-07-23T00:59:00Z</dcterms:created>
  <dcterms:modified xsi:type="dcterms:W3CDTF">2025-10-06T08:44:33Z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A953D79357CD4D418F1D31D79D1A89C9_13</vt:lpwstr>
  </property>
  <property fmtid="{D5CDD505-2E9C-101B-9397-08002B2CF9AE}" pid="3" name="KSOProductBuildVer">
    <vt:lpwstr>1033-12.2.0.22530</vt:lpwstr>
  </property>
</Properties>
</file>